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31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264" r:id="rId12"/>
    <p:sldId id="266" r:id="rId13"/>
    <p:sldId id="267" r:id="rId14"/>
    <p:sldId id="268" r:id="rId15"/>
    <p:sldId id="269" r:id="rId16"/>
    <p:sldId id="287" r:id="rId17"/>
    <p:sldId id="288" r:id="rId18"/>
    <p:sldId id="272" r:id="rId19"/>
    <p:sldId id="271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6" r:id="rId31"/>
    <p:sldId id="283" r:id="rId32"/>
    <p:sldId id="281" r:id="rId33"/>
    <p:sldId id="284" r:id="rId34"/>
    <p:sldId id="290" r:id="rId35"/>
    <p:sldId id="291" r:id="rId36"/>
    <p:sldId id="292" r:id="rId37"/>
    <p:sldId id="293" r:id="rId38"/>
    <p:sldId id="285" r:id="rId39"/>
    <p:sldId id="289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25" r:id="rId49"/>
    <p:sldId id="376" r:id="rId50"/>
    <p:sldId id="377" r:id="rId51"/>
    <p:sldId id="318" r:id="rId52"/>
    <p:sldId id="357" r:id="rId53"/>
    <p:sldId id="309" r:id="rId54"/>
    <p:sldId id="310" r:id="rId55"/>
    <p:sldId id="311" r:id="rId56"/>
    <p:sldId id="312" r:id="rId57"/>
    <p:sldId id="302" r:id="rId58"/>
    <p:sldId id="303" r:id="rId59"/>
    <p:sldId id="304" r:id="rId60"/>
    <p:sldId id="305" r:id="rId61"/>
    <p:sldId id="306" r:id="rId62"/>
    <p:sldId id="313" r:id="rId63"/>
    <p:sldId id="307" r:id="rId64"/>
    <p:sldId id="308" r:id="rId65"/>
    <p:sldId id="314" r:id="rId66"/>
    <p:sldId id="315" r:id="rId67"/>
    <p:sldId id="316" r:id="rId68"/>
    <p:sldId id="366" r:id="rId69"/>
    <p:sldId id="367" r:id="rId70"/>
    <p:sldId id="319" r:id="rId71"/>
    <p:sldId id="320" r:id="rId72"/>
    <p:sldId id="317" r:id="rId73"/>
    <p:sldId id="321" r:id="rId74"/>
    <p:sldId id="322" r:id="rId75"/>
    <p:sldId id="323" r:id="rId76"/>
    <p:sldId id="383" r:id="rId77"/>
    <p:sldId id="324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4" r:id="rId96"/>
    <p:sldId id="345" r:id="rId97"/>
    <p:sldId id="343" r:id="rId98"/>
    <p:sldId id="349" r:id="rId99"/>
    <p:sldId id="350" r:id="rId100"/>
    <p:sldId id="351" r:id="rId101"/>
    <p:sldId id="353" r:id="rId102"/>
    <p:sldId id="352" r:id="rId103"/>
    <p:sldId id="354" r:id="rId104"/>
    <p:sldId id="356" r:id="rId105"/>
    <p:sldId id="355" r:id="rId106"/>
    <p:sldId id="359" r:id="rId107"/>
    <p:sldId id="358" r:id="rId108"/>
    <p:sldId id="360" r:id="rId109"/>
    <p:sldId id="361" r:id="rId110"/>
    <p:sldId id="362" r:id="rId111"/>
    <p:sldId id="363" r:id="rId112"/>
    <p:sldId id="378" r:id="rId113"/>
    <p:sldId id="368" r:id="rId114"/>
    <p:sldId id="369" r:id="rId115"/>
    <p:sldId id="370" r:id="rId116"/>
    <p:sldId id="371" r:id="rId117"/>
    <p:sldId id="379" r:id="rId118"/>
    <p:sldId id="372" r:id="rId119"/>
    <p:sldId id="373" r:id="rId120"/>
    <p:sldId id="374" r:id="rId121"/>
    <p:sldId id="375" r:id="rId122"/>
    <p:sldId id="364" r:id="rId123"/>
    <p:sldId id="365" r:id="rId124"/>
    <p:sldId id="380" r:id="rId125"/>
    <p:sldId id="382" r:id="rId126"/>
    <p:sldId id="381" r:id="rId127"/>
    <p:sldId id="384" r:id="rId128"/>
    <p:sldId id="385" r:id="rId129"/>
    <p:sldId id="386" r:id="rId1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  <p14:sldId id="376"/>
            <p14:sldId id="377"/>
          </p14:sldIdLst>
        </p14:section>
        <p14:section name="初めてのHelloWorld" id="{C7B2CAC2-9608-7B4F-AA4F-35450F150873}">
          <p14:sldIdLst>
            <p14:sldId id="318"/>
            <p14:sldId id="357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  <p14:sldId id="366"/>
            <p14:sldId id="367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  <p14:sldId id="38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Fragment" id="{9FBF3E71-49AB-574B-86B6-72349F4A47C5}">
          <p14:sldIdLst>
            <p14:sldId id="359"/>
            <p14:sldId id="358"/>
            <p14:sldId id="360"/>
            <p14:sldId id="361"/>
            <p14:sldId id="362"/>
            <p14:sldId id="363"/>
            <p14:sldId id="378"/>
            <p14:sldId id="368"/>
            <p14:sldId id="369"/>
            <p14:sldId id="370"/>
            <p14:sldId id="371"/>
            <p14:sldId id="379"/>
            <p14:sldId id="372"/>
            <p14:sldId id="373"/>
            <p14:sldId id="374"/>
            <p14:sldId id="375"/>
          </p14:sldIdLst>
        </p14:section>
        <p14:section name="参考情報" id="{E101A70A-7794-6C46-86AA-322CD1227138}">
          <p14:sldIdLst>
            <p14:sldId id="364"/>
            <p14:sldId id="365"/>
          </p14:sldIdLst>
        </p14:section>
        <p14:section name="他のモバイルの動向" id="{4CE7AB76-7230-7545-9F63-6ADEDA696283}">
          <p14:sldIdLst>
            <p14:sldId id="380"/>
            <p14:sldId id="382"/>
            <p14:sldId id="381"/>
            <p14:sldId id="384"/>
            <p14:sldId id="385"/>
            <p14:sldId id="3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3" autoAdjust="0"/>
    <p:restoredTop sz="94660"/>
  </p:normalViewPr>
  <p:slideViewPr>
    <p:cSldViewPr snapToGrid="0" snapToObjects="1">
      <p:cViewPr>
        <p:scale>
          <a:sx n="130" d="100"/>
          <a:sy n="130" d="100"/>
        </p:scale>
        <p:origin x="-8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interSettings" Target="printerSettings/printerSettings1.bin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0"/>
              <c:layout>
                <c:manualLayout>
                  <c:x val="-0.168464445416545"/>
                  <c:y val="-0.28086006789949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19371415378633"/>
                  <c:y val="0.031311678649247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dirty="0" err="1" smtClean="0"/>
                      <a:t>WindowsPhone</a:t>
                    </a:r>
                    <a:r>
                      <a:rPr lang="en-US" altLang="ja-JP" dirty="0"/>
                      <a:t>
3%</a:t>
                    </a:r>
                    <a:endParaRPr lang="ja-JP" altLang="en-US" dirty="0"/>
                  </a:p>
                </c:rich>
              </c:tx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75.0</c:v>
                </c:pt>
                <c:pt idx="1">
                  <c:v>17.3</c:v>
                </c:pt>
                <c:pt idx="2">
                  <c:v>0.6</c:v>
                </c:pt>
                <c:pt idx="3">
                  <c:v>2.9</c:v>
                </c:pt>
                <c:pt idx="4">
                  <c:v>1.0</c:v>
                </c:pt>
                <c:pt idx="5">
                  <c:v>3.2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2013/07/07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2013/07/07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10347" y="5706209"/>
            <a:ext cx="1133653" cy="11517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lfpaulus.com/journal/android-journal/fragmen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hyperlink" Target="http://amzn.to/WV8jNr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actionbarsherlock.com/" TargetMode="External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intl/ja/design/patterns/navigation-drawer.html" TargetMode="External"/><Relationship Id="rId3" Type="http://schemas.openxmlformats.org/officeDocument/2006/relationships/image" Target="../media/image9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google.com/apis/consol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10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atnd.org/beta/" TargetMode="External"/><Relationship Id="rId4" Type="http://schemas.openxmlformats.org/officeDocument/2006/relationships/hyperlink" Target="http://amzn.to/TSZvXU" TargetMode="External"/><Relationship Id="rId5" Type="http://schemas.openxmlformats.org/officeDocument/2006/relationships/hyperlink" Target="http://amzn.to/RmdWxq" TargetMode="External"/><Relationship Id="rId6" Type="http://schemas.openxmlformats.org/officeDocument/2006/relationships/hyperlink" Target="http://amzn.to/WXOd5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oups.google.com/forum/?hl=ja&amp;fromgroups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0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microsoft.com/office/2007/relationships/hdphoto" Target="../media/hdphoto5.wdp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10.png"/><Relationship Id="rId5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microsoft.com/office/2007/relationships/hdphoto" Target="../media/hdphoto4.wdp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yEhdq" TargetMode="External"/><Relationship Id="rId4" Type="http://schemas.openxmlformats.org/officeDocument/2006/relationships/hyperlink" Target="https://github.com/tomovwgti/FukuiSemina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etbrains.com/idea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2013/08/02 </a:t>
            </a:r>
            <a:r>
              <a:rPr kumimoji="1" lang="ja-JP" altLang="en-US" dirty="0" smtClean="0"/>
              <a:t>ふくい産業支援センター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431583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  <p:pic>
        <p:nvPicPr>
          <p:cNvPr id="2" name="図 1" descr="android-jelly-bean-stat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55" y="92879"/>
            <a:ext cx="58102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6 1.2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1524524"/>
            <a:ext cx="3158187" cy="5021385"/>
          </a:xfrm>
          <a:prstGeom prst="rect">
            <a:avLst/>
          </a:prstGeom>
          <a:ln>
            <a:solidFill>
              <a:srgbClr val="2F5897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23547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23547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89399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3377621" y="2599927"/>
            <a:ext cx="2445926" cy="604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3377621" y="4219883"/>
            <a:ext cx="2445926" cy="98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3377621" y="5311142"/>
            <a:ext cx="2511778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6 1.2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0" y="1250461"/>
            <a:ext cx="5013377" cy="5461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37481" y="1928519"/>
            <a:ext cx="341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</a:p>
          <a:p>
            <a:r>
              <a:rPr kumimoji="1" lang="ja-JP" altLang="en-US" dirty="0" smtClean="0"/>
              <a:t>なぜか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だと文字が揃わない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3" name="図 2" descr="スクリーンショット 2013-07-06 1.23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9" y="1367204"/>
            <a:ext cx="5473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016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ICS(3.0)</a:t>
            </a:r>
            <a:r>
              <a:rPr lang="ja-JP" altLang="en-US" sz="2800" dirty="0" smtClean="0"/>
              <a:t>から導入された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タブレット、フォン、</a:t>
            </a:r>
            <a:r>
              <a:rPr lang="en-US" altLang="ja-JP" sz="2800" dirty="0" smtClean="0"/>
              <a:t>TV</a:t>
            </a:r>
            <a:r>
              <a:rPr lang="ja-JP" altLang="en-US" sz="2800" dirty="0" smtClean="0"/>
              <a:t>で共通して使えるように設計された</a:t>
            </a:r>
            <a:r>
              <a:rPr lang="en-US" altLang="ja-JP" sz="2800" dirty="0" smtClean="0"/>
              <a:t>UI</a:t>
            </a:r>
          </a:p>
          <a:p>
            <a:r>
              <a:rPr lang="ja-JP" altLang="en-US" sz="2800" dirty="0" smtClean="0"/>
              <a:t>従来</a:t>
            </a:r>
            <a:r>
              <a:rPr lang="en-US" altLang="ja-JP" sz="2800" dirty="0" smtClean="0"/>
              <a:t>Activity</a:t>
            </a:r>
            <a:r>
              <a:rPr lang="ja-JP" altLang="en-US" sz="2800" dirty="0" smtClean="0"/>
              <a:t>に配置して記述していた</a:t>
            </a:r>
            <a:r>
              <a:rPr lang="en-US" altLang="ja-JP" sz="2800" dirty="0" smtClean="0"/>
              <a:t>View</a:t>
            </a:r>
            <a:r>
              <a:rPr lang="ja-JP" altLang="en-US" sz="2800" dirty="0" smtClean="0"/>
              <a:t>パーツを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に配置して、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を部品として使いまわせるようになった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99011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49768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2202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91934" y="1420507"/>
            <a:ext cx="4289778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タブレット</a:t>
            </a:r>
            <a:r>
              <a:rPr lang="ja-JP" altLang="en-US" sz="4800" dirty="0" smtClean="0"/>
              <a:t>とフォンでの対応</a:t>
            </a:r>
            <a:endParaRPr kumimoji="1" lang="ja-JP" altLang="en-US" sz="4800" dirty="0"/>
          </a:p>
        </p:txBody>
      </p:sp>
      <p:sp>
        <p:nvSpPr>
          <p:cNvPr id="4" name="角丸四角形 3"/>
          <p:cNvSpPr/>
          <p:nvPr/>
        </p:nvSpPr>
        <p:spPr>
          <a:xfrm>
            <a:off x="2340560" y="4252147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06812" y="4252147"/>
            <a:ext cx="1505185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78482" y="1525870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907845" y="1525870"/>
            <a:ext cx="2460978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85" y="22988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タブレット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85" y="4833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67880" y="3615915"/>
            <a:ext cx="1217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5" idx="1"/>
          </p:cNvCxnSpPr>
          <p:nvPr/>
        </p:nvCxnSpPr>
        <p:spPr>
          <a:xfrm flipH="1" flipV="1">
            <a:off x="5907860" y="3000963"/>
            <a:ext cx="1460020" cy="7996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矢印 17"/>
          <p:cNvSpPr/>
          <p:nvPr/>
        </p:nvSpPr>
        <p:spPr>
          <a:xfrm>
            <a:off x="4158082" y="4926043"/>
            <a:ext cx="1100667" cy="5541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1"/>
          </p:cNvCxnSpPr>
          <p:nvPr/>
        </p:nvCxnSpPr>
        <p:spPr>
          <a:xfrm flipH="1" flipV="1">
            <a:off x="3142082" y="3076223"/>
            <a:ext cx="4225798" cy="724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5" idx="1"/>
          </p:cNvCxnSpPr>
          <p:nvPr/>
        </p:nvCxnSpPr>
        <p:spPr>
          <a:xfrm flipH="1">
            <a:off x="6265342" y="3800581"/>
            <a:ext cx="1102538" cy="1232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1"/>
          </p:cNvCxnSpPr>
          <p:nvPr/>
        </p:nvCxnSpPr>
        <p:spPr>
          <a:xfrm flipH="1">
            <a:off x="3358454" y="3800581"/>
            <a:ext cx="4009426" cy="724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454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581392" y="1268281"/>
            <a:ext cx="1168403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900311" y="1268281"/>
            <a:ext cx="1166521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264384" y="1268281"/>
            <a:ext cx="1166521" cy="2107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317982" y="4335098"/>
            <a:ext cx="4487337" cy="2222029"/>
          </a:xfrm>
          <a:prstGeom prst="roundRect">
            <a:avLst>
              <a:gd name="adj" fmla="val 835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Activity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581392" y="4449867"/>
            <a:ext cx="1318919" cy="82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581392" y="5616386"/>
            <a:ext cx="1318919" cy="807157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264384" y="4449867"/>
            <a:ext cx="1281292" cy="19736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88741" y="3450802"/>
            <a:ext cx="965202" cy="809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81919" y="6528689"/>
            <a:ext cx="444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2"/>
              </a:rPr>
              <a:t>http://</a:t>
            </a:r>
            <a:r>
              <a:rPr kumimoji="1" lang="en-US" altLang="ja-JP" sz="1200" dirty="0" err="1">
                <a:hlinkClick r:id="rId2"/>
              </a:rPr>
              <a:t>wolfpaulus.com</a:t>
            </a:r>
            <a:r>
              <a:rPr kumimoji="1" lang="en-US" altLang="ja-JP" sz="1200" dirty="0">
                <a:hlinkClick r:id="rId2"/>
              </a:rPr>
              <a:t>/journal/android-journal/fragments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詳しくはこちら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7406"/>
            <a:ext cx="3541285" cy="45070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06148" y="2628149"/>
            <a:ext cx="3815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Android UI Cookbook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19037" y="3160776"/>
            <a:ext cx="27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/WV8jNr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1444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便利なライブラリの紹介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0" y="1600200"/>
            <a:ext cx="8060972" cy="36514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5556" y="5384519"/>
            <a:ext cx="581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ActionBarSherlock</a:t>
            </a:r>
            <a:r>
              <a:rPr kumimoji="1" lang="en-US" altLang="ja-JP" dirty="0"/>
              <a:t> : </a:t>
            </a:r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actionbarsherlock.com</a:t>
            </a:r>
            <a:r>
              <a:rPr kumimoji="1" lang="en-US" altLang="ja-JP" dirty="0">
                <a:hlinkClick r:id="rId3"/>
              </a:rPr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7406" y="6096000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Foursquare</a:t>
            </a:r>
            <a:r>
              <a:rPr kumimoji="1" lang="ja-JP" altLang="en-US" dirty="0" smtClean="0"/>
              <a:t>などでも利用されている</a:t>
            </a:r>
            <a:endParaRPr kumimoji="1" lang="ja-JP" altLang="en-US" dirty="0"/>
          </a:p>
        </p:txBody>
      </p:sp>
      <p:pic>
        <p:nvPicPr>
          <p:cNvPr id="7" name="図 6" descr="com.joelapenna.foursqu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1" y="5898443"/>
            <a:ext cx="70226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39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Navigation Drawer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6863" y="5384519"/>
            <a:ext cx="871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developer.android.com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intl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ja</a:t>
            </a:r>
            <a:r>
              <a:rPr kumimoji="1" lang="en-US" altLang="ja-JP" dirty="0">
                <a:hlinkClick r:id="rId2"/>
              </a:rPr>
              <a:t>/design/patterns/navigation-</a:t>
            </a:r>
            <a:r>
              <a:rPr kumimoji="1" lang="en-US" altLang="ja-JP" dirty="0" err="1">
                <a:hlinkClick r:id="rId2"/>
              </a:rPr>
              <a:t>drawer.html</a:t>
            </a:r>
            <a:endParaRPr kumimoji="1" lang="ja-JP" altLang="en-US" dirty="0"/>
          </a:p>
        </p:txBody>
      </p:sp>
      <p:pic>
        <p:nvPicPr>
          <p:cNvPr id="3" name="図 2" descr="navigation_drawer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08" y="1600200"/>
            <a:ext cx="6398846" cy="28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04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Google Play Services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Google services</a:t>
            </a:r>
            <a:r>
              <a:rPr kumimoji="1" lang="ja-JP" altLang="en-US" sz="2800" dirty="0" smtClean="0"/>
              <a:t>と</a:t>
            </a:r>
            <a:r>
              <a:rPr kumimoji="1" lang="en-US" altLang="ja-JP" sz="2800" dirty="0" smtClean="0"/>
              <a:t>Play service</a:t>
            </a:r>
            <a:r>
              <a:rPr kumimoji="1" lang="ja-JP" altLang="en-US" sz="2800" dirty="0" smtClean="0"/>
              <a:t>向けの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をまとめたライブラリ</a:t>
            </a:r>
            <a:r>
              <a:rPr kumimoji="1" lang="en-US" altLang="ja-JP" sz="2800" dirty="0" smtClean="0"/>
              <a:t>(Android2.2</a:t>
            </a:r>
            <a:r>
              <a:rPr kumimoji="1" lang="ja-JP" altLang="en-US" sz="2800" dirty="0" smtClean="0"/>
              <a:t>以上</a:t>
            </a:r>
            <a:r>
              <a:rPr kumimoji="1" lang="en-US" altLang="ja-JP" sz="2800" dirty="0" smtClean="0"/>
              <a:t>)</a:t>
            </a:r>
          </a:p>
          <a:p>
            <a:r>
              <a:rPr kumimoji="1" lang="ja-JP" altLang="en-US" sz="2800" dirty="0" smtClean="0"/>
              <a:t>最近の</a:t>
            </a:r>
            <a:r>
              <a:rPr kumimoji="1" lang="en-US" altLang="ja-JP" sz="2800" dirty="0" smtClean="0"/>
              <a:t>Google</a:t>
            </a:r>
            <a:r>
              <a:rPr kumimoji="1" lang="ja-JP" altLang="en-US" sz="2800" dirty="0" smtClean="0"/>
              <a:t>の方針の変更により、</a:t>
            </a:r>
            <a:r>
              <a:rPr lang="ja-JP" altLang="en-US" sz="2800" dirty="0" smtClean="0"/>
              <a:t>開発用のサービスを</a:t>
            </a:r>
            <a:r>
              <a:rPr lang="en-US" altLang="ja-JP" sz="2800" dirty="0" smtClean="0"/>
              <a:t>Google</a:t>
            </a:r>
            <a:r>
              <a:rPr lang="ja-JP" altLang="en-US" sz="2800" dirty="0" smtClean="0"/>
              <a:t>がサポートするようになった</a:t>
            </a:r>
            <a:endParaRPr lang="en-US" altLang="ja-JP" sz="2800" dirty="0" smtClean="0"/>
          </a:p>
          <a:p>
            <a:r>
              <a:rPr lang="en-US" altLang="ja-JP" sz="2800" dirty="0" smtClean="0"/>
              <a:t>eclipse</a:t>
            </a:r>
            <a:r>
              <a:rPr lang="ja-JP" altLang="en-US" sz="2800" dirty="0" smtClean="0"/>
              <a:t>のライブラリプロジェクトで提供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メリット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開発者はかなり楽になる</a:t>
            </a:r>
            <a:endParaRPr lang="en-US" altLang="ja-JP" sz="2000" dirty="0" smtClean="0"/>
          </a:p>
          <a:p>
            <a:r>
              <a:rPr kumimoji="1" lang="ja-JP" altLang="en-US" sz="2800" dirty="0" smtClean="0"/>
              <a:t>デメリット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いわゆる中華パッドなど、</a:t>
            </a:r>
            <a:r>
              <a:rPr lang="en-US" altLang="ja-JP" sz="2000" dirty="0" smtClean="0"/>
              <a:t>Google</a:t>
            </a:r>
            <a:r>
              <a:rPr lang="ja-JP" altLang="en-US" sz="2000" dirty="0" smtClean="0"/>
              <a:t>サービスの使えない端末では動作しない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18619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Google Play Services</a:t>
            </a:r>
            <a:endParaRPr kumimoji="1" lang="ja-JP" altLang="en-US" dirty="0"/>
          </a:p>
        </p:txBody>
      </p:sp>
      <p:pic>
        <p:nvPicPr>
          <p:cNvPr id="6" name="図 5" descr="Screenshot_2013-06-30-12-36-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3" y="1600200"/>
            <a:ext cx="2715724" cy="482795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35404" y="4196850"/>
            <a:ext cx="2991288" cy="48261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cxnSp>
        <p:nvCxnSpPr>
          <p:cNvPr id="8" name="直線矢印コネクタ 7"/>
          <p:cNvCxnSpPr>
            <a:endCxn id="7" idx="3"/>
          </p:cNvCxnSpPr>
          <p:nvPr/>
        </p:nvCxnSpPr>
        <p:spPr>
          <a:xfrm flipH="1">
            <a:off x="3526692" y="4438156"/>
            <a:ext cx="9183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4532923" y="42534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これ</a:t>
            </a:r>
            <a:endParaRPr kumimoji="1" lang="ja-JP" altLang="en-US" dirty="0"/>
          </a:p>
        </p:txBody>
      </p:sp>
      <p:pic>
        <p:nvPicPr>
          <p:cNvPr id="12" name="図 11" descr="スクリーンショット 2013-06-30 12.3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87" y="1600200"/>
            <a:ext cx="4189790" cy="2355986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4532923" y="480748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サイレントアップデートになっている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745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play services</a:t>
            </a:r>
            <a:r>
              <a:rPr lang="ja-JP" altLang="en-US" dirty="0" smtClean="0"/>
              <a:t>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Maps(Location)</a:t>
            </a:r>
          </a:p>
          <a:p>
            <a:r>
              <a:rPr lang="en-US" altLang="ja-JP" sz="2800" dirty="0" smtClean="0"/>
              <a:t>Google Play games</a:t>
            </a:r>
          </a:p>
          <a:p>
            <a:r>
              <a:rPr lang="en-US" altLang="ja-JP" sz="2800" dirty="0" smtClean="0"/>
              <a:t>Google Cloud Messaging(GCM)</a:t>
            </a:r>
          </a:p>
          <a:p>
            <a:r>
              <a:rPr lang="en-US" altLang="ja-JP" sz="2800" dirty="0" smtClean="0"/>
              <a:t>Google Wallet</a:t>
            </a:r>
          </a:p>
          <a:p>
            <a:r>
              <a:rPr kumimoji="1" lang="en-US" altLang="ja-JP" sz="2800" dirty="0" smtClean="0"/>
              <a:t>Google+</a:t>
            </a:r>
            <a:r>
              <a:rPr kumimoji="1" lang="ja-JP" altLang="en-US" sz="2800" dirty="0" smtClean="0"/>
              <a:t>サインイン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5123034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6-30 23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96" y="1302893"/>
            <a:ext cx="6379472" cy="456068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導入の仕方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236079" y="3613734"/>
            <a:ext cx="6081075" cy="18975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67696" y="5973071"/>
            <a:ext cx="6445657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 SDK 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smtClean="0"/>
              <a:t>Google Play services</a:t>
            </a:r>
            <a:r>
              <a:rPr kumimoji="1" lang="ja-JP" altLang="en-US" dirty="0" smtClean="0"/>
              <a:t>」を</a:t>
            </a:r>
            <a:r>
              <a:rPr kumimoji="1" lang="en-US" altLang="ja-JP" dirty="0" smtClean="0"/>
              <a:t>install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04936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導入の仕方</a:t>
            </a:r>
            <a:endParaRPr kumimoji="1" lang="ja-JP" altLang="en-US" dirty="0"/>
          </a:p>
        </p:txBody>
      </p:sp>
      <p:pic>
        <p:nvPicPr>
          <p:cNvPr id="5" name="図 4" descr="スクリーンショット 2013-06-30 12.5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1" y="1475152"/>
            <a:ext cx="4006061" cy="418123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5578231" y="2872152"/>
            <a:ext cx="2891537" cy="1754327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($</a:t>
            </a:r>
            <a:r>
              <a:rPr kumimoji="1" lang="en-US" altLang="ja-JP" dirty="0" err="1" smtClean="0"/>
              <a:t>sdk</a:t>
            </a:r>
            <a:r>
              <a:rPr kumimoji="1" lang="en-US" altLang="ja-JP" dirty="0" smtClean="0"/>
              <a:t>)</a:t>
            </a:r>
          </a:p>
          <a:p>
            <a:r>
              <a:rPr kumimoji="1" lang="en-US" altLang="ja-JP" dirty="0" smtClean="0"/>
              <a:t>/extras</a:t>
            </a:r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google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google_play_services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libproject</a:t>
            </a:r>
            <a:endParaRPr kumimoji="1" lang="en-US" altLang="ja-JP" dirty="0" smtClean="0"/>
          </a:p>
          <a:p>
            <a:r>
              <a:rPr kumimoji="1" lang="en-US" altLang="ja-JP" dirty="0" smtClean="0"/>
              <a:t>/</a:t>
            </a:r>
            <a:r>
              <a:rPr kumimoji="1" lang="en-US" altLang="ja-JP" dirty="0" err="1"/>
              <a:t>google</a:t>
            </a:r>
            <a:r>
              <a:rPr kumimoji="1" lang="en-US" altLang="ja-JP" dirty="0"/>
              <a:t>-play-</a:t>
            </a:r>
            <a:r>
              <a:rPr kumimoji="1" lang="en-US" altLang="ja-JP" dirty="0" err="1"/>
              <a:t>services_lib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6" idx="1"/>
          </p:cNvCxnSpPr>
          <p:nvPr/>
        </p:nvCxnSpPr>
        <p:spPr>
          <a:xfrm>
            <a:off x="3984997" y="3409462"/>
            <a:ext cx="1593234" cy="339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320430" y="3324796"/>
            <a:ext cx="2678723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0430" y="5951497"/>
            <a:ext cx="6712094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から「</a:t>
            </a:r>
            <a:r>
              <a:rPr kumimoji="1" lang="en-US" altLang="ja-JP" dirty="0" smtClean="0"/>
              <a:t>Existing Android Code into Workspace</a:t>
            </a:r>
            <a:r>
              <a:rPr kumimoji="1" lang="ja-JP" altLang="en-US" dirty="0" smtClean="0"/>
              <a:t>」を選択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6729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Lib</a:t>
            </a:r>
            <a:r>
              <a:rPr kumimoji="1" lang="ja-JP" altLang="en-US" dirty="0" smtClean="0"/>
              <a:t>プロジェクト導入</a:t>
            </a:r>
            <a:endParaRPr kumimoji="1" lang="ja-JP" altLang="en-US" dirty="0"/>
          </a:p>
        </p:txBody>
      </p:sp>
      <p:pic>
        <p:nvPicPr>
          <p:cNvPr id="4" name="図 3" descr="スクリーンショット 2013-06-30 13.0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6" y="1318845"/>
            <a:ext cx="5705789" cy="5148385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118566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Google</a:t>
            </a:r>
            <a:r>
              <a:rPr lang="ja-JP" altLang="en-US" sz="2800" dirty="0" smtClean="0"/>
              <a:t>のサービスを利用するためのコンソール</a:t>
            </a:r>
            <a:endParaRPr lang="en-US" altLang="ja-JP" sz="2800" dirty="0" smtClean="0"/>
          </a:p>
          <a:p>
            <a:r>
              <a:rPr lang="en-US" altLang="ja-JP" sz="2800" dirty="0" smtClean="0"/>
              <a:t>Android Google Maps API v2</a:t>
            </a:r>
            <a:r>
              <a:rPr lang="ja-JP" altLang="en-US" sz="2800" dirty="0" smtClean="0"/>
              <a:t>の使用や</a:t>
            </a:r>
            <a:r>
              <a:rPr lang="en-US" altLang="ja-JP" sz="2800" dirty="0" smtClean="0"/>
              <a:t>GCM</a:t>
            </a:r>
            <a:r>
              <a:rPr lang="ja-JP" altLang="en-US" sz="2800" dirty="0" smtClean="0"/>
              <a:t>の利用の時に操作する</a:t>
            </a:r>
            <a:endParaRPr lang="en-US" altLang="ja-JP" sz="2800" dirty="0" smtClean="0"/>
          </a:p>
          <a:p>
            <a:pPr lvl="1"/>
            <a:r>
              <a:rPr lang="en-US" altLang="ja-JP" sz="2000" dirty="0" smtClean="0">
                <a:hlinkClick r:id="rId2"/>
              </a:rPr>
              <a:t>http://code.google.com/apis/console</a:t>
            </a:r>
            <a:endParaRPr lang="en-US" altLang="ja-JP" sz="2000" dirty="0" smtClean="0"/>
          </a:p>
          <a:p>
            <a:r>
              <a:rPr lang="ja-JP" altLang="en-US" sz="2800" dirty="0" smtClean="0"/>
              <a:t>「</a:t>
            </a:r>
            <a:r>
              <a:rPr lang="en-US" altLang="ja-JP" sz="2800" dirty="0" smtClean="0"/>
              <a:t>Services</a:t>
            </a:r>
            <a:r>
              <a:rPr lang="ja-JP" altLang="en-US" sz="2800" dirty="0" smtClean="0"/>
              <a:t>」で「</a:t>
            </a:r>
            <a:r>
              <a:rPr lang="en-US" altLang="ja-JP" sz="2800" dirty="0" smtClean="0"/>
              <a:t>Status</a:t>
            </a:r>
            <a:r>
              <a:rPr lang="ja-JP" altLang="en-US" sz="2800" dirty="0" smtClean="0"/>
              <a:t>」を「</a:t>
            </a:r>
            <a:r>
              <a:rPr lang="en-US" altLang="ja-JP" sz="2800" dirty="0" smtClean="0"/>
              <a:t>ON</a:t>
            </a:r>
            <a:r>
              <a:rPr lang="ja-JP" altLang="en-US" sz="2800" dirty="0" smtClean="0"/>
              <a:t>」にして使用する</a:t>
            </a:r>
            <a:endParaRPr lang="en-US" altLang="ja-JP" sz="2800" dirty="0" smtClean="0"/>
          </a:p>
          <a:p>
            <a:r>
              <a:rPr lang="ja-JP" altLang="en-US" sz="2800" dirty="0" smtClean="0"/>
              <a:t>「</a:t>
            </a:r>
            <a:r>
              <a:rPr lang="en-US" altLang="ja-JP" sz="2800" dirty="0" smtClean="0"/>
              <a:t>API Access</a:t>
            </a:r>
            <a:r>
              <a:rPr lang="ja-JP" altLang="en-US" sz="2800" dirty="0" smtClean="0"/>
              <a:t>」でキーを登録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6165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Console/Services</a:t>
            </a:r>
            <a:endParaRPr kumimoji="1" lang="ja-JP" altLang="en-US" dirty="0"/>
          </a:p>
        </p:txBody>
      </p:sp>
      <p:pic>
        <p:nvPicPr>
          <p:cNvPr id="5" name="図 4" descr="スクリーンショット 2013-06-30 13.1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4" y="1388931"/>
            <a:ext cx="6125308" cy="4843837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166224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 Console/API Access</a:t>
            </a:r>
            <a:endParaRPr kumimoji="1" lang="ja-JP" altLang="en-US" dirty="0"/>
          </a:p>
        </p:txBody>
      </p:sp>
      <p:pic>
        <p:nvPicPr>
          <p:cNvPr id="4" name="図 3" descr="スクリーンショット 2013-06-30 13.1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08" y="1463431"/>
            <a:ext cx="6092371" cy="5257800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24667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開発の情報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851" y="1600200"/>
            <a:ext cx="8588963" cy="4525963"/>
          </a:xfrm>
        </p:spPr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r>
              <a:rPr kumimoji="1" lang="en-US" altLang="ja-JP" dirty="0" smtClean="0"/>
              <a:t>ML</a:t>
            </a:r>
          </a:p>
          <a:p>
            <a:pPr lvl="1"/>
            <a:r>
              <a:rPr lang="en-US" altLang="ja-JP" sz="1800" dirty="0">
                <a:hlinkClick r:id="rId2"/>
              </a:rPr>
              <a:t>https://groups.google.com/forum/?hl=ja&amp;fromgroups#!forum/android-group-</a:t>
            </a:r>
            <a:r>
              <a:rPr lang="en-US" altLang="ja-JP" sz="1800" dirty="0" smtClean="0">
                <a:hlinkClick r:id="rId2"/>
              </a:rPr>
              <a:t>japan</a:t>
            </a:r>
            <a:endParaRPr lang="en-US" altLang="ja-JP" sz="1800" dirty="0" smtClean="0"/>
          </a:p>
          <a:p>
            <a:r>
              <a:rPr kumimoji="1" lang="ja-JP" altLang="en-US" dirty="0" smtClean="0"/>
              <a:t>地域コミュニティを活用</a:t>
            </a:r>
          </a:p>
          <a:p>
            <a:pPr lvl="1"/>
            <a:r>
              <a:rPr lang="en-US" altLang="ja-JP" sz="1800" dirty="0" smtClean="0"/>
              <a:t>ATND(</a:t>
            </a:r>
            <a:r>
              <a:rPr lang="en-US" altLang="ja-JP" sz="1800" dirty="0" smtClean="0">
                <a:hlinkClick r:id="rId3"/>
              </a:rPr>
              <a:t>http://atnd.org/beta/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などを使って積極的に人を巻き込んでいく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Twitter</a:t>
            </a:r>
            <a:r>
              <a:rPr kumimoji="1" lang="ja-JP" altLang="en-US" sz="1800" dirty="0" smtClean="0"/>
              <a:t>や</a:t>
            </a:r>
            <a:r>
              <a:rPr kumimoji="1" lang="en-US" altLang="ja-JP" sz="1800" dirty="0" err="1" smtClean="0"/>
              <a:t>facebook</a:t>
            </a:r>
            <a:r>
              <a:rPr kumimoji="1" lang="ja-JP" altLang="en-US" sz="1800" dirty="0" smtClean="0"/>
              <a:t>などの</a:t>
            </a:r>
            <a:r>
              <a:rPr kumimoji="1" lang="en-US" altLang="ja-JP" sz="1800" dirty="0" smtClean="0"/>
              <a:t>SNS</a:t>
            </a:r>
            <a:r>
              <a:rPr kumimoji="1" lang="ja-JP" altLang="en-US" sz="1800" dirty="0" smtClean="0"/>
              <a:t>の活用</a:t>
            </a:r>
            <a:endParaRPr kumimoji="1" lang="en-US" altLang="ja-JP" sz="1800" dirty="0" smtClean="0"/>
          </a:p>
          <a:p>
            <a:r>
              <a:rPr kumimoji="1" lang="ja-JP" altLang="en-US" sz="2600" dirty="0" smtClean="0"/>
              <a:t>参考書籍</a:t>
            </a:r>
            <a:endParaRPr kumimoji="1" lang="en-US" altLang="ja-JP" sz="2600" dirty="0" smtClean="0"/>
          </a:p>
          <a:p>
            <a:pPr lvl="1"/>
            <a:r>
              <a:rPr kumimoji="1" lang="en-US" altLang="ja-JP" sz="1800" dirty="0" smtClean="0"/>
              <a:t>Google Android</a:t>
            </a:r>
            <a:r>
              <a:rPr kumimoji="1" lang="ja-JP" altLang="en-US" sz="1800" dirty="0" smtClean="0"/>
              <a:t>プログラミング入門</a:t>
            </a:r>
            <a:r>
              <a:rPr kumimoji="1" lang="en-US" altLang="ja-JP" sz="1800" dirty="0" smtClean="0"/>
              <a:t> </a:t>
            </a:r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4"/>
              </a:rPr>
              <a:t>http://amzn.to/</a:t>
            </a:r>
            <a:r>
              <a:rPr lang="en-US" altLang="ja-JP" sz="1800" dirty="0" smtClean="0">
                <a:hlinkClick r:id="rId4"/>
              </a:rPr>
              <a:t>TSZvXU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Android SDK</a:t>
            </a:r>
            <a:r>
              <a:rPr kumimoji="1" lang="ja-JP" altLang="en-US" sz="1800" dirty="0" smtClean="0"/>
              <a:t>開発のレシピ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5"/>
              </a:rPr>
              <a:t>http://amzn.to/</a:t>
            </a:r>
            <a:r>
              <a:rPr lang="en-US" altLang="ja-JP" sz="1800" dirty="0" smtClean="0">
                <a:hlinkClick r:id="rId5"/>
              </a:rPr>
              <a:t>RmdWxq</a:t>
            </a:r>
            <a:endParaRPr lang="en-US" altLang="ja-JP" sz="1800" dirty="0" smtClean="0"/>
          </a:p>
          <a:p>
            <a:pPr lvl="1"/>
            <a:r>
              <a:rPr kumimoji="1" lang="ja-JP" altLang="en-US" sz="1800" dirty="0" smtClean="0"/>
              <a:t>改訂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版</a:t>
            </a:r>
            <a:r>
              <a:rPr kumimoji="1" lang="en-US" altLang="ja-JP" sz="1800" dirty="0" smtClean="0"/>
              <a:t> Android SDK</a:t>
            </a:r>
            <a:r>
              <a:rPr kumimoji="1" lang="ja-JP" altLang="en-US" sz="1800" dirty="0" smtClean="0"/>
              <a:t>逆引きハンドブック</a:t>
            </a:r>
            <a:r>
              <a:rPr lang="en-US" altLang="ja-JP" sz="1800" dirty="0"/>
              <a:t> </a:t>
            </a:r>
            <a:r>
              <a:rPr lang="en-US" altLang="ja-JP" sz="1800" dirty="0">
                <a:hlinkClick r:id="rId6"/>
              </a:rPr>
              <a:t>http://</a:t>
            </a:r>
            <a:r>
              <a:rPr lang="en-US" altLang="ja-JP" sz="1800" dirty="0" err="1">
                <a:hlinkClick r:id="rId6"/>
              </a:rPr>
              <a:t>amzn.to</a:t>
            </a:r>
            <a:r>
              <a:rPr lang="en-US" altLang="ja-JP" sz="1800" dirty="0">
                <a:hlinkClick r:id="rId6"/>
              </a:rPr>
              <a:t>/WXOd5g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3222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知っておくと良い技術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Git</a:t>
            </a:r>
            <a:endParaRPr kumimoji="1" lang="en-US" altLang="ja-JP" dirty="0" smtClean="0"/>
          </a:p>
          <a:p>
            <a:pPr lvl="1"/>
            <a:r>
              <a:rPr lang="ja-JP" altLang="en-US" sz="1800" dirty="0" smtClean="0"/>
              <a:t>ソースコード管理システム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Linux</a:t>
            </a:r>
            <a:r>
              <a:rPr kumimoji="1" lang="ja-JP" altLang="en-US" sz="1800" dirty="0" smtClean="0"/>
              <a:t>カーネルや</a:t>
            </a:r>
            <a:r>
              <a:rPr kumimoji="1" lang="en-US" altLang="ja-JP" sz="1800" dirty="0" smtClean="0"/>
              <a:t>Android</a:t>
            </a:r>
            <a:r>
              <a:rPr kumimoji="1" lang="ja-JP" altLang="en-US" sz="1800" dirty="0" smtClean="0"/>
              <a:t>でも使われている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のソースコード取得には必要</a:t>
            </a:r>
            <a:endParaRPr lang="en-US" altLang="ja-JP" sz="1800" dirty="0" smtClean="0"/>
          </a:p>
          <a:p>
            <a:pPr lvl="1"/>
            <a:r>
              <a:rPr lang="en-US" altLang="ja-JP" sz="1800" dirty="0" err="1" smtClean="0"/>
              <a:t>Github</a:t>
            </a:r>
            <a:r>
              <a:rPr lang="ja-JP" altLang="en-US" sz="1800" dirty="0" smtClean="0"/>
              <a:t>など、主流となっている</a:t>
            </a:r>
            <a:endParaRPr lang="en-US" altLang="ja-JP" sz="1800" dirty="0" smtClean="0"/>
          </a:p>
          <a:p>
            <a:endParaRPr kumimoji="1" lang="ja-JP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6740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FireFox</a:t>
            </a:r>
            <a:r>
              <a:rPr kumimoji="1" lang="ja-JP" altLang="en-US" dirty="0" smtClean="0"/>
              <a:t>と</a:t>
            </a:r>
            <a:r>
              <a:rPr lang="en-US" altLang="ja-JP" dirty="0" smtClean="0"/>
              <a:t>TIZEN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600" dirty="0" smtClean="0"/>
              <a:t>どちらも</a:t>
            </a:r>
            <a:r>
              <a:rPr kumimoji="1" lang="en-US" altLang="ja-JP" sz="2600" dirty="0" smtClean="0"/>
              <a:t>HTML5</a:t>
            </a:r>
            <a:r>
              <a:rPr kumimoji="1" lang="ja-JP" altLang="en-US" sz="2600" dirty="0" smtClean="0"/>
              <a:t>をベースとしている</a:t>
            </a:r>
            <a:endParaRPr kumimoji="1" lang="en-US" altLang="ja-JP" sz="2600" dirty="0" smtClean="0"/>
          </a:p>
          <a:p>
            <a:r>
              <a:rPr lang="ja-JP" altLang="en-US" sz="2600" dirty="0" smtClean="0"/>
              <a:t>いわゆる</a:t>
            </a:r>
            <a:r>
              <a:rPr lang="en-US" altLang="ja-JP" sz="2600" dirty="0" err="1" smtClean="0"/>
              <a:t>WebOS</a:t>
            </a:r>
            <a:endParaRPr kumimoji="1" lang="ja-JP" altLang="en-US" sz="2600" dirty="0"/>
          </a:p>
        </p:txBody>
      </p:sp>
      <p:pic>
        <p:nvPicPr>
          <p:cNvPr id="4" name="図 3" descr="imgres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" y="3057769"/>
            <a:ext cx="2908300" cy="2794000"/>
          </a:xfrm>
          <a:prstGeom prst="rect">
            <a:avLst/>
          </a:prstGeom>
        </p:spPr>
      </p:pic>
      <p:pic>
        <p:nvPicPr>
          <p:cNvPr id="5" name="図 4" descr="tizen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9250" l="380" r="89753">
                        <a14:foregroundMark x1="25237" y1="50000" x2="25237" y2="50000"/>
                        <a14:foregroundMark x1="54080" y1="35500" x2="54080" y2="35500"/>
                        <a14:foregroundMark x1="66224" y1="52750" x2="66224" y2="52750"/>
                        <a14:foregroundMark x1="42315" y1="80500" x2="42315" y2="80500"/>
                        <a14:foregroundMark x1="26755" y1="91000" x2="26755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51" y="2985476"/>
            <a:ext cx="3776341" cy="28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2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FireFox</a:t>
            </a:r>
            <a:r>
              <a:rPr kumimoji="1" lang="en-US" altLang="ja-JP" dirty="0" smtClean="0"/>
              <a:t> OS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600" dirty="0" smtClean="0"/>
              <a:t>Mozilla Foundation</a:t>
            </a:r>
          </a:p>
          <a:p>
            <a:r>
              <a:rPr lang="ja-JP" altLang="en-US" sz="2600" dirty="0" smtClean="0"/>
              <a:t>世界で</a:t>
            </a:r>
            <a:r>
              <a:rPr lang="en-US" altLang="ja-JP" sz="2600" dirty="0" smtClean="0"/>
              <a:t>18</a:t>
            </a:r>
            <a:r>
              <a:rPr lang="ja-JP" altLang="en-US" sz="2600" dirty="0" smtClean="0"/>
              <a:t>社の通信事業者が支持</a:t>
            </a:r>
            <a:endParaRPr lang="en-US" altLang="ja-JP" sz="2600" dirty="0" smtClean="0"/>
          </a:p>
          <a:p>
            <a:r>
              <a:rPr kumimoji="1" lang="ja-JP" altLang="en-US" sz="2600" dirty="0" smtClean="0"/>
              <a:t>日本では</a:t>
            </a:r>
            <a:r>
              <a:rPr kumimoji="1" lang="en-US" altLang="ja-JP" sz="2600" dirty="0" smtClean="0"/>
              <a:t>KDDI</a:t>
            </a:r>
            <a:r>
              <a:rPr kumimoji="1" lang="ja-JP" altLang="en-US" sz="2600" dirty="0" smtClean="0"/>
              <a:t>が発売を表明</a:t>
            </a:r>
            <a:endParaRPr kumimoji="1" lang="en-US" altLang="ja-JP" sz="2600" dirty="0" smtClean="0"/>
          </a:p>
          <a:p>
            <a:r>
              <a:rPr kumimoji="1" lang="en-US" altLang="ja-JP" sz="2600" dirty="0" err="1" smtClean="0"/>
              <a:t>Foxconn</a:t>
            </a:r>
            <a:r>
              <a:rPr kumimoji="1" lang="ja-JP" altLang="en-US" sz="2600" dirty="0" smtClean="0"/>
              <a:t>も発売予定</a:t>
            </a:r>
            <a:endParaRPr kumimoji="1" lang="en-US" altLang="ja-JP" sz="2600" dirty="0" smtClean="0"/>
          </a:p>
          <a:p>
            <a:r>
              <a:rPr lang="ja-JP" altLang="en-US" sz="2600" dirty="0" smtClean="0"/>
              <a:t>アプリは</a:t>
            </a:r>
            <a:r>
              <a:rPr lang="en-US" altLang="ja-JP" sz="2600" dirty="0" smtClean="0"/>
              <a:t>HTML5/CSS</a:t>
            </a:r>
            <a:r>
              <a:rPr lang="ja-JP" altLang="en-US" sz="2600" dirty="0" smtClean="0"/>
              <a:t>で記述</a:t>
            </a:r>
            <a:endParaRPr lang="en-US" altLang="ja-JP" sz="2600" dirty="0" smtClean="0"/>
          </a:p>
          <a:p>
            <a:r>
              <a:rPr lang="en-US" altLang="ja-JP" sz="2600" dirty="0" err="1" smtClean="0"/>
              <a:t>FireFox</a:t>
            </a:r>
            <a:r>
              <a:rPr lang="ja-JP" altLang="en-US" sz="2600" dirty="0" smtClean="0"/>
              <a:t>で動くシミュレータで開発可能</a:t>
            </a:r>
            <a:endParaRPr kumimoji="1" lang="en-US" altLang="ja-JP" sz="2600" dirty="0" smtClean="0"/>
          </a:p>
        </p:txBody>
      </p:sp>
      <p:pic>
        <p:nvPicPr>
          <p:cNvPr id="4" name="図 3" descr="imgres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5" b="96818" l="0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69" y="1787769"/>
            <a:ext cx="2908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3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FireFox</a:t>
            </a:r>
            <a:r>
              <a:rPr kumimoji="1" lang="en-US" altLang="ja-JP" dirty="0" smtClean="0"/>
              <a:t> OS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Android</a:t>
            </a:r>
            <a:endParaRPr kumimoji="1" lang="ja-JP" altLang="en-US" dirty="0"/>
          </a:p>
        </p:txBody>
      </p:sp>
      <p:grpSp>
        <p:nvGrpSpPr>
          <p:cNvPr id="5" name="図形グループ 4"/>
          <p:cNvGrpSpPr/>
          <p:nvPr/>
        </p:nvGrpSpPr>
        <p:grpSpPr>
          <a:xfrm>
            <a:off x="4841614" y="1449702"/>
            <a:ext cx="3458308" cy="5255893"/>
            <a:chOff x="605692" y="1357875"/>
            <a:chExt cx="3458308" cy="5255893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605692" y="1357875"/>
              <a:ext cx="3458308" cy="4493901"/>
              <a:chOff x="605692" y="1357875"/>
              <a:chExt cx="3458308" cy="4493901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605692" y="5167930"/>
                <a:ext cx="3458308" cy="6838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カーネル・ドライバ</a:t>
                </a:r>
                <a:endParaRPr kumimoji="1" lang="ja-JP" altLang="en-US" dirty="0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605692" y="3262930"/>
                <a:ext cx="3458308" cy="171938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510323" y="4269162"/>
                <a:ext cx="2436446" cy="5333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err="1" smtClean="0"/>
                  <a:t>Webkit</a:t>
                </a:r>
                <a:endParaRPr kumimoji="1" lang="ja-JP" altLang="en-US" dirty="0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510323" y="3493485"/>
                <a:ext cx="2436446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err="1" smtClean="0"/>
                  <a:t>DalviVM</a:t>
                </a:r>
                <a:endParaRPr kumimoji="1" lang="ja-JP" altLang="en-US" dirty="0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605692" y="2434498"/>
                <a:ext cx="1563077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Web</a:t>
                </a:r>
                <a:r>
                  <a:rPr kumimoji="1" lang="ja-JP" altLang="en-US" dirty="0" smtClean="0"/>
                  <a:t>アプリ</a:t>
                </a:r>
                <a:endParaRPr kumimoji="1" lang="ja-JP" altLang="en-US" dirty="0"/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2272322" y="2426682"/>
                <a:ext cx="1791678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Android</a:t>
                </a:r>
                <a:r>
                  <a:rPr kumimoji="1" lang="ja-JP" altLang="en-US" dirty="0" smtClean="0"/>
                  <a:t>アプリ</a:t>
                </a:r>
                <a:endParaRPr kumimoji="1" lang="ja-JP" altLang="en-US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838022" y="1357875"/>
                <a:ext cx="13125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HTML/</a:t>
                </a:r>
              </a:p>
              <a:p>
                <a:r>
                  <a:rPr kumimoji="1" lang="en-US" altLang="ja-JP" dirty="0" smtClean="0"/>
                  <a:t>CSS/</a:t>
                </a:r>
              </a:p>
              <a:p>
                <a:r>
                  <a:rPr kumimoji="1" lang="en-US" altLang="ja-JP" dirty="0" smtClean="0"/>
                  <a:t>JavaScript</a:t>
                </a:r>
                <a:endParaRPr kumimoji="1" lang="ja-JP" altLang="en-US" dirty="0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2770973" y="1544551"/>
                <a:ext cx="9275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Java/</a:t>
                </a:r>
              </a:p>
              <a:p>
                <a:r>
                  <a:rPr kumimoji="1" lang="en-US" altLang="ja-JP" dirty="0" smtClean="0"/>
                  <a:t>C/C++</a:t>
                </a:r>
              </a:p>
            </p:txBody>
          </p:sp>
        </p:grpSp>
        <p:pic>
          <p:nvPicPr>
            <p:cNvPr id="30" name="図 29" descr="imgres.jpe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8039" y1="26961" x2="48039" y2="26961"/>
                          <a14:foregroundMark x1="14706" y1="44118" x2="14706" y2="44118"/>
                          <a14:foregroundMark x1="80392" y1="48529" x2="80392" y2="48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283" y="5939691"/>
              <a:ext cx="674077" cy="674077"/>
            </a:xfrm>
            <a:prstGeom prst="rect">
              <a:avLst/>
            </a:prstGeom>
          </p:spPr>
        </p:pic>
      </p:grpSp>
      <p:grpSp>
        <p:nvGrpSpPr>
          <p:cNvPr id="16" name="図形グループ 15"/>
          <p:cNvGrpSpPr/>
          <p:nvPr/>
        </p:nvGrpSpPr>
        <p:grpSpPr>
          <a:xfrm>
            <a:off x="655406" y="1824887"/>
            <a:ext cx="3458308" cy="4851401"/>
            <a:chOff x="4919784" y="1742830"/>
            <a:chExt cx="3458308" cy="4851401"/>
          </a:xfrm>
        </p:grpSpPr>
        <p:grpSp>
          <p:nvGrpSpPr>
            <p:cNvPr id="3" name="図形グループ 2"/>
            <p:cNvGrpSpPr/>
            <p:nvPr/>
          </p:nvGrpSpPr>
          <p:grpSpPr>
            <a:xfrm>
              <a:off x="4919784" y="1742830"/>
              <a:ext cx="3458308" cy="4118715"/>
              <a:chOff x="4919784" y="1742830"/>
              <a:chExt cx="3458308" cy="4118715"/>
            </a:xfrm>
          </p:grpSpPr>
          <p:sp>
            <p:nvSpPr>
              <p:cNvPr id="14" name="正方形/長方形 13"/>
              <p:cNvSpPr/>
              <p:nvPr/>
            </p:nvSpPr>
            <p:spPr>
              <a:xfrm>
                <a:off x="4919784" y="3800236"/>
                <a:ext cx="3458308" cy="12055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Gecko</a:t>
                </a:r>
              </a:p>
              <a:p>
                <a:pPr algn="ctr"/>
                <a:endParaRPr kumimoji="1" lang="en-US" altLang="ja-JP" dirty="0"/>
              </a:p>
              <a:p>
                <a:pPr algn="ctr"/>
                <a:endParaRPr kumimoji="1" lang="en-US" altLang="ja-JP" dirty="0" smtClean="0"/>
              </a:p>
              <a:p>
                <a:pPr algn="ctr"/>
                <a:endParaRPr kumimoji="1" lang="en-US" altLang="ja-JP" dirty="0"/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24415" y="4292664"/>
                <a:ext cx="2436446" cy="5333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Web API</a:t>
                </a:r>
                <a:endParaRPr kumimoji="1" lang="ja-JP" altLang="en-US" dirty="0"/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4919784" y="3005064"/>
                <a:ext cx="1563077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Web</a:t>
                </a:r>
                <a:r>
                  <a:rPr kumimoji="1" lang="ja-JP" altLang="en-US" dirty="0" smtClean="0"/>
                  <a:t>アプリ</a:t>
                </a:r>
                <a:endParaRPr kumimoji="1" lang="ja-JP" altLang="en-US" dirty="0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6586414" y="2997248"/>
                <a:ext cx="1791678" cy="5333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/>
                  <a:t>Packaged</a:t>
                </a:r>
              </a:p>
              <a:p>
                <a:pPr algn="ctr"/>
                <a:r>
                  <a:rPr kumimoji="1" lang="en-US" altLang="ja-JP" dirty="0" smtClean="0"/>
                  <a:t>Web</a:t>
                </a:r>
                <a:r>
                  <a:rPr kumimoji="1" lang="ja-JP" altLang="en-US" dirty="0" smtClean="0"/>
                  <a:t>アプリ</a:t>
                </a:r>
                <a:endParaRPr kumimoji="1" lang="ja-JP" altLang="en-US" dirty="0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5054424" y="1742830"/>
                <a:ext cx="1312566" cy="923330"/>
              </a:xfrm>
              <a:prstGeom prst="rect">
                <a:avLst/>
              </a:prstGeom>
              <a:noFill/>
              <a:ln>
                <a:solidFill>
                  <a:srgbClr val="6076B4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HTML/</a:t>
                </a:r>
              </a:p>
              <a:p>
                <a:r>
                  <a:rPr kumimoji="1" lang="en-US" altLang="ja-JP" dirty="0" smtClean="0"/>
                  <a:t>CSS/</a:t>
                </a:r>
              </a:p>
              <a:p>
                <a:r>
                  <a:rPr kumimoji="1" lang="en-US" altLang="ja-JP" dirty="0" smtClean="0"/>
                  <a:t>JavaScript</a:t>
                </a:r>
                <a:endParaRPr kumimoji="1" lang="ja-JP" altLang="en-US" dirty="0"/>
              </a:p>
            </p:txBody>
          </p:sp>
          <p:cxnSp>
            <p:nvCxnSpPr>
              <p:cNvPr id="22" name="直線矢印コネクタ 21"/>
              <p:cNvCxnSpPr>
                <a:stCxn id="19" idx="3"/>
                <a:endCxn id="24" idx="1"/>
              </p:cNvCxnSpPr>
              <p:nvPr/>
            </p:nvCxnSpPr>
            <p:spPr>
              <a:xfrm>
                <a:off x="6366990" y="2204495"/>
                <a:ext cx="745012" cy="59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テキスト ボックス 23"/>
              <p:cNvSpPr txBox="1"/>
              <p:nvPr/>
            </p:nvSpPr>
            <p:spPr>
              <a:xfrm>
                <a:off x="7112002" y="2025754"/>
                <a:ext cx="742586" cy="369332"/>
              </a:xfrm>
              <a:prstGeom prst="rect">
                <a:avLst/>
              </a:prstGeom>
              <a:noFill/>
              <a:ln>
                <a:solidFill>
                  <a:srgbClr val="6076B4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zip</a:t>
                </a:r>
                <a:r>
                  <a:rPr kumimoji="1" lang="ja-JP" altLang="en-US" dirty="0" smtClean="0"/>
                  <a:t>化</a:t>
                </a:r>
                <a:endParaRPr kumimoji="1" lang="ja-JP" altLang="en-US" dirty="0"/>
              </a:p>
            </p:txBody>
          </p:sp>
          <p:cxnSp>
            <p:nvCxnSpPr>
              <p:cNvPr id="26" name="直線矢印コネクタ 25"/>
              <p:cNvCxnSpPr>
                <a:stCxn id="24" idx="2"/>
                <a:endCxn id="18" idx="0"/>
              </p:cNvCxnSpPr>
              <p:nvPr/>
            </p:nvCxnSpPr>
            <p:spPr>
              <a:xfrm flipH="1">
                <a:off x="7482253" y="2395086"/>
                <a:ext cx="1042" cy="60216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正方形/長方形 28"/>
              <p:cNvSpPr/>
              <p:nvPr/>
            </p:nvSpPr>
            <p:spPr>
              <a:xfrm>
                <a:off x="4919784" y="5177699"/>
                <a:ext cx="3458308" cy="6838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カーネル・ドライバ</a:t>
                </a:r>
                <a:endParaRPr kumimoji="1" lang="ja-JP" altLang="en-US" dirty="0"/>
              </a:p>
            </p:txBody>
          </p:sp>
        </p:grpSp>
        <p:pic>
          <p:nvPicPr>
            <p:cNvPr id="31" name="図 30" descr="imgres.jpe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9091" l="437" r="97817">
                          <a14:foregroundMark x1="30568" y1="14091" x2="30568" y2="140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990" y="5985595"/>
              <a:ext cx="633535" cy="60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26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TIZEN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600" dirty="0" smtClean="0"/>
              <a:t>Linux Foundation</a:t>
            </a:r>
            <a:r>
              <a:rPr lang="ja-JP" altLang="en-US" sz="2600" dirty="0" smtClean="0"/>
              <a:t>に</a:t>
            </a:r>
            <a:r>
              <a:rPr lang="en-US" altLang="ja-JP" sz="2600" dirty="0" err="1" smtClean="0"/>
              <a:t>Tizen</a:t>
            </a:r>
            <a:r>
              <a:rPr lang="en-US" altLang="ja-JP" sz="2600" dirty="0" smtClean="0"/>
              <a:t> Project</a:t>
            </a:r>
            <a:endParaRPr kumimoji="1" lang="en-US" altLang="ja-JP" sz="2600" dirty="0" smtClean="0"/>
          </a:p>
          <a:p>
            <a:r>
              <a:rPr lang="en-US" altLang="ja-JP" sz="2600" dirty="0" err="1" smtClean="0"/>
              <a:t>Sumsung</a:t>
            </a:r>
            <a:r>
              <a:rPr lang="ja-JP" altLang="en-US" sz="2600" dirty="0" smtClean="0"/>
              <a:t>と</a:t>
            </a:r>
            <a:r>
              <a:rPr lang="en-US" altLang="ja-JP" sz="2600" dirty="0" smtClean="0"/>
              <a:t>Intel</a:t>
            </a:r>
            <a:r>
              <a:rPr lang="ja-JP" altLang="en-US" sz="2600" dirty="0" smtClean="0"/>
              <a:t>が主導</a:t>
            </a:r>
            <a:endParaRPr lang="en-US" altLang="ja-JP" sz="2600" dirty="0" smtClean="0"/>
          </a:p>
          <a:p>
            <a:r>
              <a:rPr lang="ja-JP" altLang="en-US" sz="2600" dirty="0" smtClean="0"/>
              <a:t>実体は</a:t>
            </a:r>
            <a:r>
              <a:rPr lang="en-US" altLang="ja-JP" sz="2600" dirty="0" smtClean="0"/>
              <a:t>Mobile/IVI</a:t>
            </a:r>
            <a:r>
              <a:rPr lang="ja-JP" altLang="en-US" sz="2600" dirty="0" smtClean="0"/>
              <a:t>の</a:t>
            </a:r>
            <a:r>
              <a:rPr lang="en-US" altLang="ja-JP" sz="2600" dirty="0" smtClean="0"/>
              <a:t>2</a:t>
            </a:r>
            <a:r>
              <a:rPr lang="ja-JP" altLang="en-US" sz="2600" dirty="0" smtClean="0"/>
              <a:t>つがある</a:t>
            </a:r>
            <a:endParaRPr lang="en-US" altLang="ja-JP" sz="2600" dirty="0" smtClean="0"/>
          </a:p>
          <a:p>
            <a:r>
              <a:rPr lang="ja-JP" altLang="en-US" sz="2600" dirty="0" smtClean="0"/>
              <a:t>日本ではドコモが発売を予定</a:t>
            </a:r>
            <a:endParaRPr kumimoji="1" lang="en-US" altLang="ja-JP" sz="2600" dirty="0" smtClean="0"/>
          </a:p>
          <a:p>
            <a:r>
              <a:rPr lang="ja-JP" altLang="en-US" sz="2600" dirty="0" smtClean="0"/>
              <a:t>アプリ開発</a:t>
            </a:r>
            <a:endParaRPr lang="en-US" altLang="ja-JP" sz="2600" dirty="0" smtClean="0"/>
          </a:p>
          <a:p>
            <a:pPr lvl="1"/>
            <a:r>
              <a:rPr lang="en-US" altLang="ja-JP" sz="1800" dirty="0" smtClean="0"/>
              <a:t>HTML5/CSS</a:t>
            </a:r>
          </a:p>
          <a:p>
            <a:pPr lvl="1"/>
            <a:r>
              <a:rPr lang="en-US" altLang="ja-JP" sz="1800" dirty="0" smtClean="0"/>
              <a:t>C/C++</a:t>
            </a:r>
          </a:p>
          <a:p>
            <a:pPr lvl="1"/>
            <a:r>
              <a:rPr lang="ja-JP" altLang="en-US" sz="1800" dirty="0" smtClean="0"/>
              <a:t>ハイブリッド</a:t>
            </a:r>
            <a:endParaRPr lang="en-US" altLang="ja-JP" sz="1800" dirty="0" smtClean="0"/>
          </a:p>
        </p:txBody>
      </p:sp>
      <p:pic>
        <p:nvPicPr>
          <p:cNvPr id="5" name="図 4" descr="tizen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9250" l="380" r="89753">
                        <a14:foregroundMark x1="25237" y1="50000" x2="25237" y2="50000"/>
                        <a14:foregroundMark x1="54080" y1="35500" x2="54080" y2="35500"/>
                        <a14:foregroundMark x1="66224" y1="52750" x2="66224" y2="52750"/>
                        <a14:foregroundMark x1="42315" y1="80500" x2="42315" y2="80500"/>
                        <a14:foregroundMark x1="26755" y1="91000" x2="26755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543" y="1246553"/>
            <a:ext cx="3776341" cy="28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Tizen</a:t>
            </a:r>
            <a:r>
              <a:rPr kumimoji="1" lang="en-US" altLang="ja-JP" dirty="0" smtClean="0"/>
              <a:t> Mobile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Android</a:t>
            </a:r>
            <a:endParaRPr kumimoji="1" lang="ja-JP" altLang="en-US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4822091" y="1463724"/>
            <a:ext cx="3458308" cy="5255893"/>
            <a:chOff x="605692" y="1357875"/>
            <a:chExt cx="3458308" cy="5255893"/>
          </a:xfrm>
        </p:grpSpPr>
        <p:sp>
          <p:nvSpPr>
            <p:cNvPr id="6" name="正方形/長方形 5"/>
            <p:cNvSpPr/>
            <p:nvPr/>
          </p:nvSpPr>
          <p:spPr>
            <a:xfrm>
              <a:off x="605692" y="5167930"/>
              <a:ext cx="3458308" cy="6838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カーネル・ドライバ</a:t>
              </a:r>
              <a:endParaRPr kumimoji="1" lang="ja-JP" altLang="en-US" dirty="0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605692" y="3262930"/>
              <a:ext cx="3458308" cy="171938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510323" y="4269162"/>
              <a:ext cx="2436446" cy="5333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 smtClean="0"/>
                <a:t>Webkit</a:t>
              </a:r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510323" y="3493485"/>
              <a:ext cx="2436446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 smtClean="0"/>
                <a:t>DalviVM</a:t>
              </a:r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605692" y="2434498"/>
              <a:ext cx="1563077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Web</a:t>
              </a:r>
              <a:r>
                <a:rPr kumimoji="1" lang="ja-JP" altLang="en-US" dirty="0" smtClean="0"/>
                <a:t>アプリ</a:t>
              </a:r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272322" y="2426682"/>
              <a:ext cx="1791678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Android</a:t>
              </a:r>
              <a:r>
                <a:rPr kumimoji="1" lang="ja-JP" altLang="en-US" dirty="0" smtClean="0"/>
                <a:t>アプリ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38022" y="1357875"/>
              <a:ext cx="13125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HTML/</a:t>
              </a:r>
            </a:p>
            <a:p>
              <a:r>
                <a:rPr kumimoji="1" lang="en-US" altLang="ja-JP" dirty="0" smtClean="0"/>
                <a:t>CSS/</a:t>
              </a:r>
            </a:p>
            <a:p>
              <a:r>
                <a:rPr kumimoji="1" lang="en-US" altLang="ja-JP" dirty="0" smtClean="0"/>
                <a:t>JavaScript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770973" y="1544551"/>
              <a:ext cx="92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Java/</a:t>
              </a:r>
            </a:p>
            <a:p>
              <a:r>
                <a:rPr kumimoji="1" lang="en-US" altLang="ja-JP" dirty="0" smtClean="0"/>
                <a:t>C/C++</a:t>
              </a:r>
            </a:p>
          </p:txBody>
        </p:sp>
        <p:pic>
          <p:nvPicPr>
            <p:cNvPr id="30" name="図 29" descr="imgres.jpe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8039" y1="26961" x2="48039" y2="26961"/>
                          <a14:foregroundMark x1="14706" y1="44118" x2="14706" y2="44118"/>
                          <a14:foregroundMark x1="80392" y1="48529" x2="80392" y2="48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283" y="5939691"/>
              <a:ext cx="674077" cy="674077"/>
            </a:xfrm>
            <a:prstGeom prst="rect">
              <a:avLst/>
            </a:prstGeom>
          </p:spPr>
        </p:pic>
      </p:grpSp>
      <p:grpSp>
        <p:nvGrpSpPr>
          <p:cNvPr id="5" name="図形グループ 4"/>
          <p:cNvGrpSpPr/>
          <p:nvPr/>
        </p:nvGrpSpPr>
        <p:grpSpPr>
          <a:xfrm>
            <a:off x="700451" y="1463724"/>
            <a:ext cx="3466125" cy="5274166"/>
            <a:chOff x="4911967" y="1361839"/>
            <a:chExt cx="3466125" cy="5274166"/>
          </a:xfrm>
        </p:grpSpPr>
        <p:sp>
          <p:nvSpPr>
            <p:cNvPr id="14" name="正方形/長方形 13"/>
            <p:cNvSpPr/>
            <p:nvPr/>
          </p:nvSpPr>
          <p:spPr>
            <a:xfrm>
              <a:off x="4919784" y="3946770"/>
              <a:ext cx="3458308" cy="10590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Core</a:t>
              </a: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911967" y="3281499"/>
              <a:ext cx="1674447" cy="5333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Web Framework</a:t>
              </a:r>
              <a:endParaRPr kumimoji="1" lang="ja-JP" altLang="en-US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19784" y="2426682"/>
              <a:ext cx="1563077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Web</a:t>
              </a:r>
              <a:r>
                <a:rPr kumimoji="1" lang="ja-JP" altLang="en-US" dirty="0" smtClean="0"/>
                <a:t>アプリ</a:t>
              </a:r>
              <a:endParaRPr kumimoji="1" lang="ja-JP" altLang="en-US" dirty="0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586414" y="2434498"/>
              <a:ext cx="1791678" cy="533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TIZEN</a:t>
              </a:r>
              <a:r>
                <a:rPr kumimoji="1" lang="ja-JP" altLang="en-US" dirty="0" smtClean="0"/>
                <a:t>アプリ</a:t>
              </a:r>
              <a:endParaRPr kumimoji="1" lang="ja-JP" altLang="en-US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5054424" y="1361839"/>
              <a:ext cx="13125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HTML/</a:t>
              </a:r>
            </a:p>
            <a:p>
              <a:r>
                <a:rPr kumimoji="1" lang="en-US" altLang="ja-JP" dirty="0" smtClean="0"/>
                <a:t>CSS/</a:t>
              </a:r>
            </a:p>
            <a:p>
              <a:r>
                <a:rPr kumimoji="1" lang="en-US" altLang="ja-JP" dirty="0" smtClean="0"/>
                <a:t>JavaScript</a:t>
              </a:r>
              <a:endParaRPr kumimoji="1" lang="ja-JP" altLang="en-US" dirty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4919784" y="5177699"/>
              <a:ext cx="3458308" cy="6838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カーネル・ドライバ</a:t>
              </a:r>
              <a:endParaRPr kumimoji="1" lang="ja-JP" altLang="en-US" dirty="0"/>
            </a:p>
          </p:txBody>
        </p:sp>
        <p:pic>
          <p:nvPicPr>
            <p:cNvPr id="23" name="図 22" descr="tizen.jp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" b="99250" l="380" r="89753">
                          <a14:foregroundMark x1="25237" y1="50000" x2="25237" y2="50000"/>
                          <a14:foregroundMark x1="54080" y1="35500" x2="54080" y2="35500"/>
                          <a14:foregroundMark x1="66224" y1="52750" x2="66224" y2="52750"/>
                          <a14:foregroundMark x1="42315" y1="80500" x2="42315" y2="80500"/>
                          <a14:foregroundMark x1="26755" y1="91000" x2="26755" y2="9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945" y="5939691"/>
              <a:ext cx="917394" cy="696314"/>
            </a:xfrm>
            <a:prstGeom prst="rect">
              <a:avLst/>
            </a:prstGeom>
          </p:spPr>
        </p:pic>
        <p:sp>
          <p:nvSpPr>
            <p:cNvPr id="27" name="正方形/長方形 26"/>
            <p:cNvSpPr/>
            <p:nvPr/>
          </p:nvSpPr>
          <p:spPr>
            <a:xfrm>
              <a:off x="6703645" y="3281499"/>
              <a:ext cx="1674447" cy="5333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Native Framework</a:t>
              </a:r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55339" y="1671391"/>
              <a:ext cx="92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C/C++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55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つの</a:t>
            </a:r>
            <a:r>
              <a:rPr kumimoji="1" lang="en-US" altLang="ja-JP" dirty="0" smtClean="0"/>
              <a:t>TIZEN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2"/>
            </a:solidFill>
          </a:ln>
        </p:spPr>
        <p:txBody>
          <a:bodyPr/>
          <a:lstStyle/>
          <a:p>
            <a:r>
              <a:rPr kumimoji="1" lang="en-US" altLang="ja-JP" dirty="0" err="1" smtClean="0"/>
              <a:t>Tizen</a:t>
            </a:r>
            <a:r>
              <a:rPr kumimoji="1" lang="en-US" altLang="ja-JP" dirty="0" smtClean="0"/>
              <a:t> Mobile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3"/>
          </p:nvPr>
        </p:nvSpPr>
        <p:spPr>
          <a:xfrm>
            <a:off x="4667738" y="1600200"/>
            <a:ext cx="4041775" cy="609600"/>
          </a:xfrm>
          <a:solidFill>
            <a:schemeClr val="accent3">
              <a:lumMod val="20000"/>
              <a:lumOff val="80000"/>
            </a:schemeClr>
          </a:solidFill>
          <a:ln w="28575" cmpd="sng">
            <a:solidFill>
              <a:srgbClr val="2F5897"/>
            </a:solidFill>
          </a:ln>
        </p:spPr>
        <p:txBody>
          <a:bodyPr/>
          <a:lstStyle/>
          <a:p>
            <a:r>
              <a:rPr kumimoji="1" lang="en-US" altLang="ja-JP" dirty="0" err="1" smtClean="0"/>
              <a:t>Tizen</a:t>
            </a:r>
            <a:r>
              <a:rPr kumimoji="1" lang="en-US" altLang="ja-JP" dirty="0" smtClean="0"/>
              <a:t> IVI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13"/>
          </p:nvPr>
        </p:nvSpPr>
        <p:spPr>
          <a:solidFill>
            <a:schemeClr val="accent5">
              <a:lumMod val="20000"/>
              <a:lumOff val="80000"/>
            </a:schemeClr>
          </a:solidFill>
          <a:ln w="28575" cmpd="sng">
            <a:solidFill>
              <a:schemeClr val="tx2"/>
            </a:solidFill>
          </a:ln>
        </p:spPr>
        <p:txBody>
          <a:bodyPr/>
          <a:lstStyle/>
          <a:p>
            <a:r>
              <a:rPr kumimoji="1" lang="en-US" altLang="ja-JP" dirty="0" err="1" smtClean="0"/>
              <a:t>Sumsung</a:t>
            </a:r>
            <a:r>
              <a:rPr kumimoji="1" lang="ja-JP" altLang="en-US" dirty="0" smtClean="0"/>
              <a:t>主導</a:t>
            </a:r>
            <a:endParaRPr kumimoji="1" lang="en-US" altLang="ja-JP" dirty="0" smtClean="0"/>
          </a:p>
          <a:p>
            <a:r>
              <a:rPr lang="ja-JP" altLang="en-US" dirty="0" smtClean="0"/>
              <a:t>ターゲットは</a:t>
            </a:r>
            <a:r>
              <a:rPr lang="en-US" altLang="ja-JP" dirty="0" smtClean="0"/>
              <a:t>Phone</a:t>
            </a:r>
          </a:p>
          <a:p>
            <a:r>
              <a:rPr kumimoji="1" lang="ja-JP" altLang="en-US" dirty="0" smtClean="0"/>
              <a:t>元は</a:t>
            </a:r>
            <a:r>
              <a:rPr kumimoji="1" lang="en-US" altLang="ja-JP" dirty="0" err="1" smtClean="0"/>
              <a:t>Bada</a:t>
            </a:r>
            <a:endParaRPr kumimoji="1" lang="en-US" altLang="ja-JP" dirty="0" smtClean="0"/>
          </a:p>
          <a:p>
            <a:r>
              <a:rPr lang="ja-JP" altLang="en-US" dirty="0" smtClean="0"/>
              <a:t>ドコモが発売予定</a:t>
            </a:r>
            <a:endParaRPr kumimoji="1"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sz="quarter" idx="14"/>
          </p:nvPr>
        </p:nvSpPr>
        <p:spPr>
          <a:solidFill>
            <a:schemeClr val="accent5">
              <a:lumMod val="20000"/>
              <a:lumOff val="80000"/>
            </a:schemeClr>
          </a:solidFill>
          <a:ln w="28575" cmpd="sng">
            <a:solidFill>
              <a:srgbClr val="2F5897"/>
            </a:solidFill>
          </a:ln>
        </p:spPr>
        <p:txBody>
          <a:bodyPr/>
          <a:lstStyle/>
          <a:p>
            <a:r>
              <a:rPr kumimoji="1" lang="en-US" altLang="ja-JP" dirty="0" smtClean="0"/>
              <a:t>Intel</a:t>
            </a:r>
            <a:r>
              <a:rPr kumimoji="1" lang="ja-JP" altLang="en-US" dirty="0" smtClean="0"/>
              <a:t>主導</a:t>
            </a:r>
            <a:endParaRPr kumimoji="1" lang="en-US" altLang="ja-JP" dirty="0" smtClean="0"/>
          </a:p>
          <a:p>
            <a:r>
              <a:rPr kumimoji="1" lang="ja-JP" altLang="en-US" dirty="0" smtClean="0"/>
              <a:t>ターゲットは</a:t>
            </a:r>
            <a:r>
              <a:rPr kumimoji="1" lang="en-US" altLang="ja-JP" dirty="0" smtClean="0"/>
              <a:t>Automotive</a:t>
            </a:r>
          </a:p>
          <a:p>
            <a:r>
              <a:rPr lang="ja-JP" altLang="en-US" dirty="0" smtClean="0"/>
              <a:t>元は</a:t>
            </a:r>
            <a:r>
              <a:rPr lang="en-US" altLang="ja-JP" dirty="0" err="1" smtClean="0"/>
              <a:t>MeeGo</a:t>
            </a:r>
            <a:endParaRPr lang="en-US" altLang="ja-JP" dirty="0" smtClean="0"/>
          </a:p>
          <a:p>
            <a:r>
              <a:rPr kumimoji="1" lang="ja-JP" altLang="en-US" dirty="0" smtClean="0"/>
              <a:t>トヨタが本腰？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813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累計出荷台数</a:t>
            </a:r>
            <a:r>
              <a:rPr kumimoji="1" lang="en-US" altLang="ja-JP" sz="4800" dirty="0" smtClean="0"/>
              <a:t>9</a:t>
            </a:r>
            <a:r>
              <a:rPr kumimoji="1" lang="ja-JP" altLang="en-US" sz="4800" dirty="0" smtClean="0"/>
              <a:t>億台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0513" y="579052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昨年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月では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1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2013/05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  <p:pic>
        <p:nvPicPr>
          <p:cNvPr id="3" name="図 2" descr="googleio2013-00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90" y="1792644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260429"/>
              </p:ext>
            </p:extLst>
          </p:nvPr>
        </p:nvGraphicFramePr>
        <p:xfrm>
          <a:off x="457199" y="1308577"/>
          <a:ext cx="8438571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2013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19" y="3329492"/>
            <a:ext cx="6280855" cy="3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lang="ja-JP" altLang="en-US" sz="2000" dirty="0"/>
              <a:t>フリービット株式会社</a:t>
            </a:r>
            <a:r>
              <a:rPr lang="en-US" altLang="ja-JP" sz="2000" dirty="0"/>
              <a:t> R&amp;D</a:t>
            </a:r>
            <a:r>
              <a:rPr lang="ja-JP" altLang="en-US" sz="2000" dirty="0"/>
              <a:t>部</a:t>
            </a:r>
            <a:r>
              <a:rPr lang="ja-JP" altLang="en-US" sz="2000" dirty="0" smtClean="0"/>
              <a:t>所属</a:t>
            </a:r>
            <a:endParaRPr kumimoji="1" lang="en-US" altLang="ja-JP" sz="2000" dirty="0" smtClean="0"/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大久保強恵</a:t>
            </a:r>
            <a:r>
              <a:rPr lang="en-US" altLang="ja-JP" sz="3200" dirty="0" smtClean="0"/>
              <a:t>  </a:t>
            </a:r>
            <a:r>
              <a:rPr lang="ja-JP" altLang="en-US" sz="2000" dirty="0" smtClean="0"/>
              <a:t>アシスタント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フリービット株式会社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戦略人事部所属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キャリアコンサルタント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3" y="1828157"/>
            <a:ext cx="3045648" cy="285529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54851" y="4939233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65940" y="5895517"/>
            <a:ext cx="177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enchantMOON</a:t>
            </a:r>
            <a:endParaRPr kumimoji="1" lang="ja-JP" altLang="en-US" dirty="0"/>
          </a:p>
        </p:txBody>
      </p:sp>
      <p:pic>
        <p:nvPicPr>
          <p:cNvPr id="8" name="図 7" descr="img_enchanmoon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92" y="1434551"/>
            <a:ext cx="2579009" cy="42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65" y="1164913"/>
            <a:ext cx="8499231" cy="197182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44" y="3957515"/>
            <a:ext cx="330200" cy="18415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38" y="4463005"/>
            <a:ext cx="1251392" cy="169904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784" y="4310605"/>
            <a:ext cx="1781672" cy="130343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223" y="4151824"/>
            <a:ext cx="1471354" cy="146221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577" y="4310605"/>
            <a:ext cx="680225" cy="800265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31" y="4098924"/>
            <a:ext cx="680225" cy="8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eclipse(ADT bundle</a:t>
            </a:r>
            <a:r>
              <a:rPr lang="ja-JP" altLang="en-US" sz="1800" dirty="0" smtClean="0"/>
              <a:t>版</a:t>
            </a:r>
            <a:r>
              <a:rPr lang="en-US" altLang="ja-JP" sz="1800" dirty="0" smtClean="0"/>
              <a:t>)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pPr lvl="1"/>
            <a:r>
              <a:rPr lang="en-US" altLang="ja-JP" sz="1800" dirty="0" smtClean="0"/>
              <a:t>Android Studio(</a:t>
            </a:r>
            <a:r>
              <a:rPr lang="ja-JP" altLang="en-US" sz="1800" dirty="0" smtClean="0"/>
              <a:t>まだ不安定</a:t>
            </a:r>
            <a:r>
              <a:rPr lang="en-US" altLang="ja-JP" sz="1800" dirty="0" smtClean="0"/>
              <a:t>…)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" y="2295407"/>
            <a:ext cx="3715926" cy="37159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77711" y="2110741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</a:t>
            </a:r>
            <a:r>
              <a:rPr kumimoji="1" lang="en-US" altLang="ja-JP" dirty="0" err="1">
                <a:hlinkClick r:id="rId3"/>
              </a:rPr>
              <a:t>VyEhdq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0789" y="3169672"/>
            <a:ext cx="50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サンプルソースとこの資料は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にあります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0789" y="3539004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https://</a:t>
            </a:r>
            <a:r>
              <a:rPr kumimoji="1" lang="en-US" altLang="ja-JP" dirty="0" err="1">
                <a:hlinkClick r:id="rId4"/>
              </a:rPr>
              <a:t>github.com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tomovwgti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FukuiSeminar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Studio</a:t>
            </a:r>
            <a:endParaRPr kumimoji="1" lang="ja-JP" altLang="en-US" dirty="0"/>
          </a:p>
        </p:txBody>
      </p:sp>
      <p:pic>
        <p:nvPicPr>
          <p:cNvPr id="9" name="図 8" descr="studio_splash-660x4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23" y="1600200"/>
            <a:ext cx="4943231" cy="37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Studio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9356" y="1600201"/>
            <a:ext cx="8117443" cy="3987800"/>
          </a:xfrm>
        </p:spPr>
        <p:txBody>
          <a:bodyPr/>
          <a:lstStyle/>
          <a:p>
            <a:r>
              <a:rPr lang="en-US" altLang="ja-JP" dirty="0" err="1" smtClean="0"/>
              <a:t>JetBRAINS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IntelliJ</a:t>
            </a:r>
            <a:r>
              <a:rPr lang="en-US" altLang="ja-JP" dirty="0" smtClean="0"/>
              <a:t> IDEA</a:t>
            </a:r>
            <a:r>
              <a:rPr lang="ja-JP" altLang="en-US" dirty="0" smtClean="0"/>
              <a:t>がベース</a:t>
            </a:r>
            <a:endParaRPr lang="en-US" altLang="ja-JP" dirty="0" smtClean="0"/>
          </a:p>
          <a:p>
            <a:pPr lvl="1"/>
            <a:r>
              <a:rPr lang="en-US" altLang="ja-JP" dirty="0">
                <a:hlinkClick r:id="rId2"/>
              </a:rPr>
              <a:t>http://www.jetbrains.com/idea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ja-JP" altLang="en-US" dirty="0" smtClean="0"/>
              <a:t>ビルドシステムが「</a:t>
            </a:r>
            <a:r>
              <a:rPr kumimoji="1" lang="en-US" altLang="ja-JP" dirty="0" err="1" smtClean="0"/>
              <a:t>gradle</a:t>
            </a:r>
            <a:r>
              <a:rPr kumimoji="1" lang="ja-JP" altLang="en-US" dirty="0" smtClean="0"/>
              <a:t>」に（いずれ）なる</a:t>
            </a:r>
            <a:endParaRPr kumimoji="1" lang="en-US" altLang="ja-JP" dirty="0" smtClean="0"/>
          </a:p>
          <a:p>
            <a:r>
              <a:rPr lang="ja-JP" altLang="en-US" dirty="0" smtClean="0"/>
              <a:t>画面の</a:t>
            </a:r>
            <a:r>
              <a:rPr lang="en-US" altLang="ja-JP" dirty="0" smtClean="0"/>
              <a:t>UI</a:t>
            </a:r>
            <a:r>
              <a:rPr lang="ja-JP" altLang="en-US" dirty="0" smtClean="0"/>
              <a:t>作成が楽になりそう</a:t>
            </a:r>
            <a:endParaRPr lang="en-US" altLang="ja-JP" dirty="0" smtClean="0"/>
          </a:p>
          <a:p>
            <a:r>
              <a:rPr kumimoji="1" lang="ja-JP" altLang="en-US" dirty="0" smtClean="0"/>
              <a:t>まだ</a:t>
            </a:r>
            <a:r>
              <a:rPr kumimoji="1" lang="en-US" altLang="ja-JP" dirty="0" err="1" smtClean="0"/>
              <a:t>GoogleIO</a:t>
            </a:r>
            <a:r>
              <a:rPr kumimoji="1" lang="en-US" altLang="ja-JP" dirty="0" smtClean="0"/>
              <a:t> developer preview</a:t>
            </a:r>
            <a:r>
              <a:rPr kumimoji="1" lang="ja-JP" altLang="en-US" dirty="0" smtClean="0"/>
              <a:t>版で地雷多し</a:t>
            </a:r>
            <a:endParaRPr kumimoji="1" lang="en-US" altLang="ja-JP" dirty="0" smtClean="0"/>
          </a:p>
          <a:p>
            <a:r>
              <a:rPr lang="ja-JP" altLang="en-US" dirty="0" smtClean="0"/>
              <a:t>ちょっと使ってみたところ、</a:t>
            </a:r>
            <a:r>
              <a:rPr lang="en-US" altLang="ja-JP" dirty="0" smtClean="0"/>
              <a:t>eclipse</a:t>
            </a:r>
            <a:r>
              <a:rPr lang="ja-JP" altLang="en-US" dirty="0" smtClean="0"/>
              <a:t>とくらべてそれほど違和感はない印象</a:t>
            </a:r>
            <a:endParaRPr lang="en-US" altLang="ja-JP" dirty="0" smtClean="0"/>
          </a:p>
          <a:p>
            <a:r>
              <a:rPr kumimoji="1" lang="ja-JP" altLang="en-US" dirty="0" smtClean="0"/>
              <a:t>今回は</a:t>
            </a:r>
            <a:r>
              <a:rPr kumimoji="1" lang="en-US" altLang="ja-JP" dirty="0" smtClean="0"/>
              <a:t>Android Studio</a:t>
            </a:r>
            <a:r>
              <a:rPr kumimoji="1" lang="ja-JP" altLang="en-US" dirty="0" smtClean="0"/>
              <a:t>ではなく</a:t>
            </a:r>
            <a:r>
              <a:rPr lang="en-US" altLang="ja-JP" dirty="0" smtClean="0"/>
              <a:t>ADT Bundle</a:t>
            </a:r>
            <a:r>
              <a:rPr lang="ja-JP" altLang="en-US" dirty="0" smtClean="0"/>
              <a:t>でやります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3419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その前に設定を確認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9 21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" y="1242719"/>
            <a:ext cx="5815051" cy="4957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388101" y="4555064"/>
            <a:ext cx="1948714" cy="7130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341" y="3503316"/>
            <a:ext cx="1742252" cy="1937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8148" y="1600200"/>
            <a:ext cx="217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General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5092" y="3822971"/>
            <a:ext cx="295465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テキストエンコーディング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のデフォルトを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UTF-8</a:t>
            </a:r>
            <a:r>
              <a:rPr kumimoji="1" lang="ja-JP" altLang="en-US" dirty="0" smtClean="0"/>
              <a:t>」に変更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5" idx="3"/>
          </p:cNvCxnSpPr>
          <p:nvPr/>
        </p:nvCxnSpPr>
        <p:spPr>
          <a:xfrm flipH="1">
            <a:off x="4336815" y="4284636"/>
            <a:ext cx="1598277" cy="62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0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2.10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11385"/>
            <a:ext cx="3950805" cy="555869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448378" y="1450632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328425" y="1600350"/>
            <a:ext cx="1485016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448378" y="1708487"/>
            <a:ext cx="2880047" cy="283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13441" y="141568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328425" y="1850133"/>
            <a:ext cx="1338481" cy="3360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001547"/>
            <a:ext cx="312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4.0”WVGA(480×800: </a:t>
            </a:r>
            <a:r>
              <a:rPr kumimoji="1" lang="en-US" altLang="ja-JP" dirty="0" err="1" smtClean="0"/>
              <a:t>hdpi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444630" y="6324738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48378" y="1996494"/>
            <a:ext cx="2880047" cy="283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>
            <a:endCxn id="18" idx="1"/>
          </p:cNvCxnSpPr>
          <p:nvPr/>
        </p:nvCxnSpPr>
        <p:spPr>
          <a:xfrm>
            <a:off x="4328425" y="2292372"/>
            <a:ext cx="1338481" cy="3360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666906" y="2443786"/>
            <a:ext cx="285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GoogleAPIs</a:t>
            </a:r>
            <a:r>
              <a:rPr kumimoji="1" lang="en-US" altLang="ja-JP" dirty="0" smtClean="0"/>
              <a:t> API Level 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スクリーンショット 2013-07-05 22.2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92" y="2745153"/>
            <a:ext cx="2478115" cy="3420208"/>
          </a:xfrm>
          <a:prstGeom prst="rect">
            <a:avLst/>
          </a:prstGeom>
          <a:ln>
            <a:solidFill>
              <a:srgbClr val="6076B4"/>
            </a:solidFill>
          </a:ln>
        </p:spPr>
      </p:pic>
      <p:pic>
        <p:nvPicPr>
          <p:cNvPr id="6" name="図 5" descr="スクリーンショット 2013-07-05 22.18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" y="1600200"/>
            <a:ext cx="5043239" cy="3417277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402226" y="3583641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20" idx="3"/>
          </p:cNvCxnSpPr>
          <p:nvPr/>
        </p:nvCxnSpPr>
        <p:spPr>
          <a:xfrm flipV="1">
            <a:off x="5118071" y="3492308"/>
            <a:ext cx="1310951" cy="2410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713079" y="3495322"/>
            <a:ext cx="88822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  <p:pic>
        <p:nvPicPr>
          <p:cNvPr id="4" name="図 3" descr="スクリーンショット 2013-07-05 22.2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7" y="1600201"/>
            <a:ext cx="3279295" cy="3796592"/>
          </a:xfrm>
          <a:prstGeom prst="rect">
            <a:avLst/>
          </a:prstGeom>
          <a:ln>
            <a:solidFill>
              <a:srgbClr val="6076B4"/>
            </a:solidFill>
          </a:ln>
        </p:spPr>
      </p:pic>
      <p:pic>
        <p:nvPicPr>
          <p:cNvPr id="8" name="図 7" descr="スクリーンショット 2013-07-05 22.24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43" y="1600200"/>
            <a:ext cx="3281627" cy="3790048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8638" y="1320519"/>
            <a:ext cx="746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Application Project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3" name="図 2" descr="スクリーンショット 2013-07-05 22.27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4" y="1807307"/>
            <a:ext cx="5388851" cy="453292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2185909" y="2610555"/>
            <a:ext cx="2874553" cy="232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01152" y="2973329"/>
            <a:ext cx="229577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と入力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14" name="直線矢印コネクタ 13"/>
          <p:cNvCxnSpPr>
            <a:stCxn id="13" idx="1"/>
          </p:cNvCxnSpPr>
          <p:nvPr/>
        </p:nvCxnSpPr>
        <p:spPr>
          <a:xfrm flipH="1" flipV="1">
            <a:off x="5060464" y="2785883"/>
            <a:ext cx="1240688" cy="372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3666679" y="5949462"/>
            <a:ext cx="836935" cy="31261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2185909" y="3272692"/>
            <a:ext cx="12919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 flipV="1">
            <a:off x="3477846" y="3272692"/>
            <a:ext cx="2217616" cy="372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5695462" y="3495061"/>
            <a:ext cx="332153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※”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com.example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はリリース</a:t>
            </a:r>
            <a:endParaRPr kumimoji="1" lang="en-US" altLang="ja-JP" dirty="0" smtClean="0">
              <a:solidFill>
                <a:srgbClr val="000000"/>
              </a:solidFill>
            </a:endParaRPr>
          </a:p>
          <a:p>
            <a:r>
              <a:rPr kumimoji="1" lang="ja-JP" altLang="en-US" dirty="0" smtClean="0">
                <a:solidFill>
                  <a:srgbClr val="000000"/>
                </a:solidFill>
              </a:rPr>
              <a:t>できない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2.2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2" y="1374851"/>
            <a:ext cx="5706136" cy="4767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0903" y="2189031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19367" y="2127167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チェック外す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21569" y="5807472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2.2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28" y="1385276"/>
            <a:ext cx="6049472" cy="5101493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363228" y="6070671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(2013/08)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4.2.2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年でバージョンアップしている（そろそろ？）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2.2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1428204"/>
            <a:ext cx="5718100" cy="4812811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788204" y="584236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3" name="図 2" descr="スクリーンショット 2013-07-05 22.3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4" y="1600200"/>
            <a:ext cx="8270943" cy="4462165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410844" y="2266826"/>
            <a:ext cx="1679771" cy="10351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5459" y="3465274"/>
            <a:ext cx="529492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>
                <a:solidFill>
                  <a:srgbClr val="000000"/>
                </a:solidFill>
              </a:rPr>
              <a:t>src</a:t>
            </a:r>
            <a:r>
              <a:rPr kumimoji="1" lang="en-US" altLang="ja-JP" dirty="0" smtClean="0">
                <a:solidFill>
                  <a:srgbClr val="000000"/>
                </a:solidFill>
              </a:rPr>
              <a:t>/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com.example.helloworld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/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3" name="図 2" descr="スクリーンショット 2013-07-05 22.43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30" y="2207844"/>
            <a:ext cx="2557758" cy="4259385"/>
          </a:xfrm>
          <a:prstGeom prst="rect">
            <a:avLst/>
          </a:prstGeom>
          <a:ln>
            <a:solidFill>
              <a:srgbClr val="6076B4"/>
            </a:solidFill>
          </a:ln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2.44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5" y="1211385"/>
            <a:ext cx="2788163" cy="5646615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594673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526290" y="471644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10613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82266" y="6103017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09599" y="2275792"/>
            <a:ext cx="16481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60331"/>
            <a:ext cx="2455331" cy="188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241216" y="4795167"/>
            <a:ext cx="1716488" cy="70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045829" y="5759215"/>
            <a:ext cx="1911875" cy="49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2629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protected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</a:t>
            </a:r>
            <a:r>
              <a:rPr kumimoji="1" lang="en-US" altLang="ja-JP" sz="1600" b="1" dirty="0" smtClean="0"/>
              <a:t>{</a:t>
            </a:r>
          </a:p>
          <a:p>
            <a:r>
              <a:rPr kumimoji="1" lang="en-US" altLang="ja-JP" sz="1600" b="1" dirty="0" smtClean="0"/>
              <a:t>        </a:t>
            </a:r>
            <a:r>
              <a:rPr lang="en-US" altLang="ja-JP" sz="1600" dirty="0"/>
              <a:t>// Inflate the menu; this adds items to the action bar if it is present.</a:t>
            </a:r>
            <a:endParaRPr kumimoji="1" lang="en-US" altLang="ja-JP" sz="1600" b="1" dirty="0"/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 smtClean="0"/>
              <a:t>R.menu.</a:t>
            </a:r>
            <a:r>
              <a:rPr kumimoji="1" lang="en-US" altLang="ja-JP" sz="1600" b="1" i="1" dirty="0" err="1" smtClean="0">
                <a:solidFill>
                  <a:srgbClr val="2F5897"/>
                </a:solidFill>
              </a:rPr>
              <a:t>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33506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6099247" y="3519451"/>
            <a:ext cx="674086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4031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 smtClean="0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”</a:t>
            </a:r>
          </a:p>
          <a:p>
            <a:r>
              <a:rPr lang="en-US" altLang="ja-JP" sz="1600" dirty="0"/>
              <a:t> </a:t>
            </a:r>
            <a:r>
              <a:rPr lang="en-US" altLang="ja-JP" sz="1600" dirty="0" smtClean="0"/>
              <a:t>  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android:paddingBottom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activity_vertical_margin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android:paddingLeft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activity_horizontal_margin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android:paddingRight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activity_horizontal_margin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android:paddingTop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"@</a:t>
            </a:r>
            <a:r>
              <a:rPr lang="en-US" altLang="ja-JP" sz="1600" i="1" dirty="0" err="1">
                <a:solidFill>
                  <a:srgbClr val="0000FF"/>
                </a:solidFill>
              </a:rPr>
              <a:t>dimen</a:t>
            </a:r>
            <a:r>
              <a:rPr lang="en-US" altLang="ja-JP" sz="1600" i="1" dirty="0">
                <a:solidFill>
                  <a:srgbClr val="0000FF"/>
                </a:solidFill>
              </a:rPr>
              <a:t>/</a:t>
            </a:r>
            <a:r>
              <a:rPr lang="en-US" altLang="ja-JP" sz="1600" i="1" dirty="0" err="1">
                <a:solidFill>
                  <a:srgbClr val="0000FF"/>
                </a:solidFill>
              </a:rPr>
              <a:t>activity_vertical_margin</a:t>
            </a:r>
            <a:r>
              <a:rPr lang="en-US" altLang="ja-JP" sz="1600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i="1" dirty="0">
                <a:solidFill>
                  <a:srgbClr val="0000FF"/>
                </a:solidFill>
              </a:rPr>
              <a:t>".</a:t>
            </a:r>
            <a:r>
              <a:rPr lang="en-US" altLang="ja-JP" sz="1600" i="1" dirty="0" err="1" smtClean="0">
                <a:solidFill>
                  <a:srgbClr val="0000FF"/>
                </a:solidFill>
              </a:rPr>
              <a:t>MainActivity</a:t>
            </a:r>
            <a:r>
              <a:rPr lang="en-US" altLang="ja-JP" sz="1600" i="1" dirty="0" smtClean="0">
                <a:solidFill>
                  <a:srgbClr val="0000FF"/>
                </a:solidFill>
              </a:rPr>
              <a:t>” 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 smtClean="0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”</a:t>
            </a:r>
            <a:endParaRPr lang="en-US" altLang="ja-JP" sz="1600" b="1" i="1" dirty="0">
              <a:solidFill>
                <a:srgbClr val="0000FF"/>
              </a:solidFill>
            </a:endParaRP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       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 smtClean="0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 smtClean="0">
                <a:solidFill>
                  <a:srgbClr val="0000FF"/>
                </a:solidFill>
              </a:rPr>
              <a:t>”</a:t>
            </a:r>
            <a:r>
              <a:rPr lang="en-US" altLang="ja-JP" sz="1600" b="1" i="1" dirty="0">
                <a:solidFill>
                  <a:srgbClr val="0000FF"/>
                </a:solidFill>
              </a:rPr>
              <a:t> </a:t>
            </a:r>
            <a:r>
              <a:rPr lang="en-US" altLang="ja-JP" sz="1600" b="1" i="1" dirty="0" smtClean="0">
                <a:solidFill>
                  <a:srgbClr val="4A6717"/>
                </a:solidFill>
              </a:rPr>
              <a:t>/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80091" y="4142154"/>
            <a:ext cx="4270963" cy="123128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 flipV="1">
            <a:off x="5051054" y="3871149"/>
            <a:ext cx="1526604" cy="88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930640"/>
            <a:ext cx="2152776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619399" y="5056699"/>
            <a:ext cx="1126862" cy="236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746261" y="5108713"/>
            <a:ext cx="226215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2.5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" y="1103923"/>
            <a:ext cx="2690963" cy="5319346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87973" y="2419604"/>
            <a:ext cx="5318583" cy="18158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”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action_settings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</a:t>
            </a:r>
            <a:r>
              <a:rPr lang="en-US" altLang="ja-JP" sz="1600" b="1" dirty="0" smtClean="0">
                <a:solidFill>
                  <a:srgbClr val="4A6717"/>
                </a:solidFill>
              </a:rPr>
              <a:t>&gt;</a:t>
            </a:r>
            <a:endParaRPr lang="en-US" altLang="ja-JP" sz="1600" b="1" dirty="0" smtClean="0"/>
          </a:p>
          <a:p>
            <a:r>
              <a:rPr lang="en-US" altLang="ja-JP" sz="1600" b="1" dirty="0" smtClean="0">
                <a:solidFill>
                  <a:srgbClr val="4A6717"/>
                </a:solidFill>
              </a:rPr>
              <a:t>    &lt;</a:t>
            </a:r>
            <a:r>
              <a:rPr lang="en-US" altLang="ja-JP" sz="1600" b="1" dirty="0">
                <a:solidFill>
                  <a:srgbClr val="4A6717"/>
                </a:solidFill>
              </a:rPr>
              <a:t>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endParaRPr lang="en-US" altLang="ja-JP" sz="1600" b="1" dirty="0" smtClean="0">
              <a:solidFill>
                <a:srgbClr val="4A6717"/>
              </a:solidFill>
            </a:endParaRPr>
          </a:p>
          <a:p>
            <a:r>
              <a:rPr lang="en-US" altLang="ja-JP" sz="1600" b="1" dirty="0" smtClean="0">
                <a:solidFill>
                  <a:srgbClr val="4A6717"/>
                </a:solidFill>
              </a:rPr>
              <a:t>&lt;</a:t>
            </a:r>
            <a:r>
              <a:rPr lang="en-US" altLang="ja-JP" sz="1600" b="1" dirty="0">
                <a:solidFill>
                  <a:srgbClr val="4A6717"/>
                </a:solidFill>
              </a:rPr>
              <a:t>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434495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686613"/>
            <a:ext cx="1471354" cy="97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9231" y="4699001"/>
            <a:ext cx="1055077" cy="23262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1934308" y="3802744"/>
            <a:ext cx="1222050" cy="10125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130560"/>
            <a:ext cx="8018790" cy="56938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 smtClean="0"/>
              <a:t>=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 17"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 smtClean="0">
                <a:solidFill>
                  <a:srgbClr val="FF0000"/>
                </a:solidFill>
              </a:rPr>
              <a:t>android:allowBackup</a:t>
            </a:r>
            <a:r>
              <a:rPr lang="fr-FR" altLang="ja-JP" sz="1400" b="1" dirty="0" smtClean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 smtClean="0">
                <a:solidFill>
                  <a:srgbClr val="2F5897"/>
                </a:solidFill>
              </a:rPr>
              <a:t>true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endParaRPr lang="fr-FR" altLang="ja-JP" sz="1400" b="1" dirty="0" smtClean="0"/>
          </a:p>
          <a:p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smtClean="0">
                <a:solidFill>
                  <a:srgbClr val="FF0000"/>
                </a:solidFill>
              </a:rPr>
              <a:t>       </a:t>
            </a:r>
            <a:r>
              <a:rPr lang="fr-FR" altLang="ja-JP" sz="1400" b="1" dirty="0" err="1" smtClean="0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 smtClean="0"/>
              <a:t>=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 smtClean="0">
                <a:solidFill>
                  <a:srgbClr val="2F5897"/>
                </a:solidFill>
              </a:rPr>
              <a:t>com.example.helloworld.MainActivity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 smtClean="0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 smtClean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</a:t>
            </a:r>
            <a:r>
              <a:rPr lang="fr-FR" altLang="ja-JP" sz="1400" b="1" dirty="0" smtClean="0">
                <a:solidFill>
                  <a:srgbClr val="4A6717"/>
                </a:solidFill>
              </a:rPr>
              <a:t>&gt;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3976788"/>
            <a:ext cx="6523096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560421"/>
            <a:ext cx="16722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20652" y="2414089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98214" y="4333706"/>
            <a:ext cx="4516786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endCxn id="5" idx="1"/>
          </p:cNvCxnSpPr>
          <p:nvPr/>
        </p:nvCxnSpPr>
        <p:spPr>
          <a:xfrm flipV="1">
            <a:off x="4269154" y="2598755"/>
            <a:ext cx="1651498" cy="1734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の中を覗く</a:t>
            </a:r>
            <a:r>
              <a:rPr lang="en-US" altLang="ja-JP" dirty="0"/>
              <a:t> 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04147" y="2380073"/>
            <a:ext cx="6171260" cy="147732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$</a:t>
            </a:r>
            <a:r>
              <a:rPr kumimoji="1" lang="en-US" altLang="ja-JP" dirty="0" smtClean="0">
                <a:solidFill>
                  <a:schemeClr val="bg1"/>
                </a:solidFill>
              </a:rPr>
              <a:t> cd $</a:t>
            </a:r>
            <a:r>
              <a:rPr kumimoji="1" lang="en-US" altLang="ja-JP" dirty="0">
                <a:solidFill>
                  <a:schemeClr val="bg1"/>
                </a:solidFill>
              </a:rPr>
              <a:t>(ANDROID_SDK)/platform-tools/</a:t>
            </a:r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dirty="0" err="1" smtClean="0">
                <a:solidFill>
                  <a:schemeClr val="bg1"/>
                </a:solidFill>
              </a:rPr>
              <a:t>adb</a:t>
            </a:r>
            <a:r>
              <a:rPr kumimoji="1" lang="en-US" altLang="ja-JP" dirty="0" smtClean="0">
                <a:solidFill>
                  <a:schemeClr val="bg1"/>
                </a:solidFill>
              </a:rPr>
              <a:t> shell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not running. starting it now on port 5037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* daemon started successfully *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2703322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Android</a:t>
            </a:r>
            <a:r>
              <a:rPr lang="ja-JP" altLang="en-US" dirty="0"/>
              <a:t>の中を覗く</a:t>
            </a:r>
            <a:r>
              <a:rPr lang="en-US" altLang="ja-JP" dirty="0"/>
              <a:t>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062" y="1480432"/>
            <a:ext cx="8289449" cy="5262980"/>
          </a:xfrm>
          <a:prstGeom prst="rect">
            <a:avLst/>
          </a:prstGeom>
          <a:solidFill>
            <a:srgbClr val="11171D"/>
          </a:solidFill>
        </p:spPr>
        <p:txBody>
          <a:bodyPr wrap="none" rtlCol="0">
            <a:spAutoFit/>
          </a:bodyPr>
          <a:lstStyle/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-x------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config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 system   cache             2012-10-28 22:40 cache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sdcard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acct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system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mnt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vendor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d -&gt; 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kernel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debug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lrwxrwxrwx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root     root              2012-11-07 18:46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 -&gt; /system/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etc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3882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  0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ueventd.goldfish.rc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2011-05-05 08:41 system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sys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sbin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proc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13805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 1677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init.goldfish.rc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-x--- root     root        94168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init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rw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-r--r-- root     root          118 1970-01-01 09:00 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default.prop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--x system   system            2012-10-26 22:28 data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------ root     root              2010-01-28 09:59 root</a:t>
            </a:r>
          </a:p>
          <a:p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drwxr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</a:t>
            </a:r>
            <a:r>
              <a:rPr kumimoji="1" lang="nl-NL" altLang="ja-JP" sz="1600" dirty="0" err="1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xr</a:t>
            </a:r>
            <a:r>
              <a:rPr kumimoji="1" lang="nl-NL" altLang="ja-JP" sz="1600" dirty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-x root     root              2012-11-07 18:46 </a:t>
            </a:r>
            <a:r>
              <a:rPr kumimoji="1" lang="nl-NL" altLang="ja-JP" sz="1600" dirty="0" err="1" smtClean="0">
                <a:solidFill>
                  <a:srgbClr val="FFFFFF"/>
                </a:solidFill>
                <a:latin typeface="ＭＳ ゴシック"/>
                <a:ea typeface="ＭＳ ゴシック"/>
                <a:cs typeface="ＭＳ ゴシック"/>
              </a:rPr>
              <a:t>dev</a:t>
            </a:r>
            <a:endParaRPr kumimoji="1" lang="nl-NL" altLang="ja-JP" sz="1600" dirty="0">
              <a:solidFill>
                <a:srgbClr val="FFFFFF"/>
              </a:solidFill>
              <a:latin typeface="ＭＳ ゴシック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575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23779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Jelly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Tips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3431" y="1392917"/>
            <a:ext cx="131884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TAG</a:t>
            </a:r>
            <a:r>
              <a:rPr kumimoji="1" lang="ja-JP" altLang="en-US" dirty="0" smtClean="0"/>
              <a:t>の定義</a:t>
            </a:r>
            <a:endParaRPr kumimoji="1" lang="en-US" altLang="ja-JP" dirty="0" smtClean="0"/>
          </a:p>
        </p:txBody>
      </p:sp>
      <p:pic>
        <p:nvPicPr>
          <p:cNvPr id="3" name="図 2" descr="スクリーンショット 2013-07-05 23.0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1830264"/>
            <a:ext cx="8629806" cy="680427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193431" y="2825087"/>
            <a:ext cx="371621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(TAG, “</a:t>
            </a:r>
            <a:r>
              <a:rPr kumimoji="1" lang="en-US" altLang="ja-JP" dirty="0" err="1" smtClean="0"/>
              <a:t>onCreate</a:t>
            </a:r>
            <a:r>
              <a:rPr kumimoji="1" lang="en-US" altLang="ja-JP" dirty="0" smtClean="0"/>
              <a:t>”);</a:t>
            </a:r>
            <a:r>
              <a:rPr kumimoji="1" lang="ja-JP" altLang="en-US" dirty="0" smtClean="0"/>
              <a:t>と書ける</a:t>
            </a:r>
            <a:endParaRPr kumimoji="1" lang="en-US" altLang="ja-JP" dirty="0" smtClean="0"/>
          </a:p>
        </p:txBody>
      </p:sp>
      <p:pic>
        <p:nvPicPr>
          <p:cNvPr id="6" name="図 5" descr="スクリーンショット 2013-07-05 23.1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7" y="4536831"/>
            <a:ext cx="6858000" cy="558800"/>
          </a:xfrm>
          <a:prstGeom prst="rect">
            <a:avLst/>
          </a:prstGeom>
          <a:ln>
            <a:solidFill>
              <a:srgbClr val="6076B4"/>
            </a:solidFill>
          </a:ln>
        </p:spPr>
      </p:pic>
      <p:sp>
        <p:nvSpPr>
          <p:cNvPr id="15" name="テキスト ボックス 14"/>
          <p:cNvSpPr txBox="1"/>
          <p:nvPr/>
        </p:nvSpPr>
        <p:spPr>
          <a:xfrm>
            <a:off x="193432" y="4061872"/>
            <a:ext cx="152595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出力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95367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 2013-07-05 23.23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1" y="2595474"/>
            <a:ext cx="2964764" cy="3350978"/>
          </a:xfrm>
          <a:prstGeom prst="rect">
            <a:avLst/>
          </a:prstGeom>
          <a:ln>
            <a:noFill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3.25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74" y="2182524"/>
            <a:ext cx="4267200" cy="1346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07893" y="2357405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33107" y="2568594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191359" y="1950445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338101" y="2135111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209240" y="2492114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4050247" y="2676780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6616" y="1600200"/>
            <a:ext cx="20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  <p:pic>
        <p:nvPicPr>
          <p:cNvPr id="3" name="図 2" descr="スクリーンショット 2013-07-05 23.36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5" y="1865116"/>
            <a:ext cx="2570308" cy="408036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図 5" descr="スクリーンショット 2013-07-05 23.37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3891"/>
            <a:ext cx="2573685" cy="4080364"/>
          </a:xfrm>
          <a:prstGeom prst="rect">
            <a:avLst/>
          </a:prstGeom>
          <a:ln>
            <a:solidFill>
              <a:srgbClr val="2F5897"/>
            </a:solidFill>
          </a:ln>
        </p:spPr>
      </p:pic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5 23.4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6" y="1328615"/>
            <a:ext cx="6335198" cy="48846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5137" y="2721635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31321"/>
            <a:ext cx="8229600" cy="1459110"/>
          </a:xfrm>
        </p:spPr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975957" y="4506148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119883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6077" y="4704642"/>
            <a:ext cx="221921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>
            <a:stCxn id="17" idx="1"/>
            <a:endCxn id="10" idx="3"/>
          </p:cNvCxnSpPr>
          <p:nvPr/>
        </p:nvCxnSpPr>
        <p:spPr>
          <a:xfrm flipH="1">
            <a:off x="4995333" y="4889308"/>
            <a:ext cx="940744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64540" y="4794391"/>
            <a:ext cx="413079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3-07-05 23.4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9" y="1326662"/>
            <a:ext cx="4969077" cy="5257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1360201" y="1771966"/>
            <a:ext cx="33964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1699846" y="2051549"/>
            <a:ext cx="2256692" cy="2012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146937" y="4160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19781" y="1682217"/>
            <a:ext cx="78744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Large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 fontScale="92500"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r>
              <a:rPr lang="en-US" altLang="ja-JP" sz="2800" dirty="0" smtClean="0"/>
              <a:t>(BT4.0</a:t>
            </a:r>
            <a:r>
              <a:rPr lang="ja-JP" altLang="en-US" sz="2800" dirty="0" smtClean="0"/>
              <a:t>は次期バージョン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スクリーンショット 2013-07-05 23.55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2" y="4335214"/>
            <a:ext cx="6183415" cy="2425094"/>
          </a:xfrm>
          <a:prstGeom prst="rect">
            <a:avLst/>
          </a:prstGeom>
        </p:spPr>
      </p:pic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419505" y="5851769"/>
            <a:ext cx="4587022" cy="73777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06527" y="4335214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stCxn id="15" idx="2"/>
            <a:endCxn id="14" idx="3"/>
          </p:cNvCxnSpPr>
          <p:nvPr/>
        </p:nvCxnSpPr>
        <p:spPr>
          <a:xfrm flipH="1">
            <a:off x="6006527" y="4981545"/>
            <a:ext cx="1568737" cy="1239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579231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579231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26642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19120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3-07-05 23.5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4" y="1494690"/>
            <a:ext cx="3035493" cy="4816231"/>
          </a:xfrm>
          <a:prstGeom prst="rect">
            <a:avLst/>
          </a:prstGeom>
          <a:ln>
            <a:solidFill>
              <a:srgbClr val="2F5897"/>
            </a:solidFill>
          </a:ln>
        </p:spPr>
      </p:pic>
      <p:pic>
        <p:nvPicPr>
          <p:cNvPr id="6" name="図 5" descr="スクリーンショット 2013-07-05 23.57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44" y="1493704"/>
            <a:ext cx="3017099" cy="4817217"/>
          </a:xfrm>
          <a:prstGeom prst="rect">
            <a:avLst/>
          </a:prstGeom>
          <a:ln>
            <a:solidFill>
              <a:srgbClr val="2F5897"/>
            </a:solidFill>
          </a:ln>
        </p:spPr>
      </p:pic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3-07-06 0.0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463429"/>
            <a:ext cx="5042190" cy="5081955"/>
          </a:xfrm>
          <a:prstGeom prst="rect">
            <a:avLst/>
          </a:prstGeom>
          <a:ln>
            <a:solidFill>
              <a:srgbClr val="2F5897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4" name="図 3" descr="スクリーンショット 2013-07-06 1.0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8" y="1433659"/>
            <a:ext cx="3180645" cy="5067695"/>
          </a:xfrm>
          <a:prstGeom prst="rect">
            <a:avLst/>
          </a:prstGeom>
          <a:ln>
            <a:solidFill>
              <a:srgbClr val="2F5897"/>
            </a:solidFill>
          </a:ln>
        </p:spPr>
      </p:pic>
      <p:pic>
        <p:nvPicPr>
          <p:cNvPr id="5" name="図 4" descr="スクリーンショット 2013-07-06 1.05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74" y="1433658"/>
            <a:ext cx="3178949" cy="5067696"/>
          </a:xfrm>
          <a:prstGeom prst="rect">
            <a:avLst/>
          </a:prstGeom>
          <a:ln>
            <a:solidFill>
              <a:srgbClr val="2F5897"/>
            </a:solidFill>
          </a:ln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2361</TotalTime>
  <Words>4177</Words>
  <Application>Microsoft Macintosh PowerPoint</Application>
  <PresentationFormat>画面に合わせる (4:3)</PresentationFormat>
  <Paragraphs>812</Paragraphs>
  <Slides>129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129</vt:i4>
      </vt:variant>
    </vt:vector>
  </HeadingPairs>
  <TitlesOfParts>
    <vt:vector size="130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累計出荷台数9億台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Android Studio</vt:lpstr>
      <vt:lpstr>Android Studio</vt:lpstr>
      <vt:lpstr>初めてのHelloWorld</vt:lpstr>
      <vt:lpstr>その前に設定を確認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Androidの中を覗く 1</vt:lpstr>
      <vt:lpstr>Androidの中を覗く 2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Tips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  <vt:lpstr>Fragment</vt:lpstr>
      <vt:lpstr>Fragmentとは</vt:lpstr>
      <vt:lpstr>タブレットとフォンでの対応</vt:lpstr>
      <vt:lpstr>ActivityとFragment</vt:lpstr>
      <vt:lpstr>詳しくはこちら…</vt:lpstr>
      <vt:lpstr>便利なライブラリの紹介</vt:lpstr>
      <vt:lpstr>Navigation Drawer</vt:lpstr>
      <vt:lpstr>Google Play Services</vt:lpstr>
      <vt:lpstr>Google Play Services</vt:lpstr>
      <vt:lpstr>play servicesで できること</vt:lpstr>
      <vt:lpstr>導入の仕方</vt:lpstr>
      <vt:lpstr>導入の仕方</vt:lpstr>
      <vt:lpstr>Libプロジェクト導入</vt:lpstr>
      <vt:lpstr>API Console</vt:lpstr>
      <vt:lpstr>API Console/Services</vt:lpstr>
      <vt:lpstr>API Console/API Access</vt:lpstr>
      <vt:lpstr>Android開発の情報</vt:lpstr>
      <vt:lpstr>知っておくと良い技術</vt:lpstr>
      <vt:lpstr>FireFoxとTIZEN</vt:lpstr>
      <vt:lpstr>FireFox OS</vt:lpstr>
      <vt:lpstr>FireFox OSとAndroid</vt:lpstr>
      <vt:lpstr>TIZEN</vt:lpstr>
      <vt:lpstr>Tizen MobileとAndroid</vt:lpstr>
      <vt:lpstr>2つのTIZEN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352</cp:revision>
  <dcterms:created xsi:type="dcterms:W3CDTF">2012-10-22T01:26:11Z</dcterms:created>
  <dcterms:modified xsi:type="dcterms:W3CDTF">2013-07-07T14:09:25Z</dcterms:modified>
</cp:coreProperties>
</file>